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38" r:id="rId2"/>
    <p:sldId id="403" r:id="rId3"/>
    <p:sldId id="339" r:id="rId4"/>
    <p:sldId id="340" r:id="rId5"/>
    <p:sldId id="341" r:id="rId6"/>
    <p:sldId id="342" r:id="rId7"/>
    <p:sldId id="343" r:id="rId8"/>
    <p:sldId id="344" r:id="rId9"/>
    <p:sldId id="345" r:id="rId10"/>
    <p:sldId id="346" r:id="rId11"/>
    <p:sldId id="347" r:id="rId12"/>
    <p:sldId id="348" r:id="rId13"/>
    <p:sldId id="390" r:id="rId14"/>
    <p:sldId id="381" r:id="rId15"/>
    <p:sldId id="392" r:id="rId16"/>
    <p:sldId id="382" r:id="rId17"/>
    <p:sldId id="383" r:id="rId18"/>
    <p:sldId id="391" r:id="rId19"/>
    <p:sldId id="385" r:id="rId20"/>
    <p:sldId id="395" r:id="rId21"/>
    <p:sldId id="393" r:id="rId22"/>
    <p:sldId id="394" r:id="rId23"/>
    <p:sldId id="386" r:id="rId24"/>
    <p:sldId id="387" r:id="rId25"/>
    <p:sldId id="396" r:id="rId26"/>
    <p:sldId id="397" r:id="rId27"/>
    <p:sldId id="388" r:id="rId28"/>
    <p:sldId id="401" r:id="rId29"/>
    <p:sldId id="398" r:id="rId30"/>
    <p:sldId id="389" r:id="rId31"/>
    <p:sldId id="399" r:id="rId32"/>
    <p:sldId id="400" r:id="rId33"/>
    <p:sldId id="402" r:id="rId34"/>
    <p:sldId id="404" r:id="rId35"/>
    <p:sldId id="349" r:id="rId36"/>
    <p:sldId id="350" r:id="rId37"/>
    <p:sldId id="351" r:id="rId38"/>
    <p:sldId id="352" r:id="rId39"/>
    <p:sldId id="353" r:id="rId40"/>
    <p:sldId id="354" r:id="rId41"/>
    <p:sldId id="355" r:id="rId42"/>
    <p:sldId id="356" r:id="rId43"/>
    <p:sldId id="357" r:id="rId44"/>
    <p:sldId id="358" r:id="rId45"/>
    <p:sldId id="359" r:id="rId46"/>
    <p:sldId id="360" r:id="rId47"/>
    <p:sldId id="361"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392"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 Id="rId2"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D2A8E1-FAA5-47C7-9E67-0F9ED26BCF7A}" type="datetimeFigureOut">
              <a:rPr lang="en-US" smtClean="0"/>
              <a:t>10/21/13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BF0E9C-30BF-4D17-8251-E4B3056F0C7E}" type="slidenum">
              <a:rPr lang="en-US" smtClean="0"/>
              <a:t>‹#›</a:t>
            </a:fld>
            <a:endParaRPr lang="en-US"/>
          </a:p>
        </p:txBody>
      </p:sp>
    </p:spTree>
    <p:extLst>
      <p:ext uri="{BB962C8B-B14F-4D97-AF65-F5344CB8AC3E}">
        <p14:creationId xmlns:p14="http://schemas.microsoft.com/office/powerpoint/2010/main" val="729552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BC3F9F-E965-4686-90D6-1037C21BAD80}" type="datetimeFigureOut">
              <a:rPr lang="en-US" smtClean="0"/>
              <a:t>10/21/13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A8EF2-6C55-4A2D-9DA1-6D1082C5BF5E}" type="slidenum">
              <a:rPr lang="en-US" smtClean="0"/>
              <a:t>‹#›</a:t>
            </a:fld>
            <a:endParaRPr lang="en-US"/>
          </a:p>
        </p:txBody>
      </p:sp>
    </p:spTree>
    <p:extLst>
      <p:ext uri="{BB962C8B-B14F-4D97-AF65-F5344CB8AC3E}">
        <p14:creationId xmlns:p14="http://schemas.microsoft.com/office/powerpoint/2010/main" val="2401367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BC3F9F-E965-4686-90D6-1037C21BAD80}" type="datetimeFigureOut">
              <a:rPr lang="en-US" smtClean="0"/>
              <a:t>10/21/13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A8EF2-6C55-4A2D-9DA1-6D1082C5BF5E}" type="slidenum">
              <a:rPr lang="en-US" smtClean="0"/>
              <a:t>‹#›</a:t>
            </a:fld>
            <a:endParaRPr lang="en-US"/>
          </a:p>
        </p:txBody>
      </p:sp>
    </p:spTree>
    <p:extLst>
      <p:ext uri="{BB962C8B-B14F-4D97-AF65-F5344CB8AC3E}">
        <p14:creationId xmlns:p14="http://schemas.microsoft.com/office/powerpoint/2010/main" val="3738712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BC3F9F-E965-4686-90D6-1037C21BAD80}" type="datetimeFigureOut">
              <a:rPr lang="en-US" smtClean="0"/>
              <a:t>10/21/13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A8EF2-6C55-4A2D-9DA1-6D1082C5BF5E}" type="slidenum">
              <a:rPr lang="en-US" smtClean="0"/>
              <a:t>‹#›</a:t>
            </a:fld>
            <a:endParaRPr lang="en-US"/>
          </a:p>
        </p:txBody>
      </p:sp>
    </p:spTree>
    <p:extLst>
      <p:ext uri="{BB962C8B-B14F-4D97-AF65-F5344CB8AC3E}">
        <p14:creationId xmlns:p14="http://schemas.microsoft.com/office/powerpoint/2010/main" val="1366636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7E4C6D1-F9CF-4191-BFEC-E72062D22367}" type="slidenum">
              <a:rPr lang="en-US"/>
              <a:pPr/>
              <a:t>‹#›</a:t>
            </a:fld>
            <a:endParaRPr lang="en-US"/>
          </a:p>
        </p:txBody>
      </p:sp>
    </p:spTree>
    <p:extLst>
      <p:ext uri="{BB962C8B-B14F-4D97-AF65-F5344CB8AC3E}">
        <p14:creationId xmlns:p14="http://schemas.microsoft.com/office/powerpoint/2010/main" val="4194959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533400"/>
            <a:ext cx="43053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10100" y="533400"/>
            <a:ext cx="4305300" cy="58674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cmassengale</a:t>
            </a:r>
          </a:p>
        </p:txBody>
      </p:sp>
      <p:sp>
        <p:nvSpPr>
          <p:cNvPr id="7" name="Rectangle 6"/>
          <p:cNvSpPr>
            <a:spLocks noGrp="1" noChangeArrowheads="1"/>
          </p:cNvSpPr>
          <p:nvPr>
            <p:ph type="sldNum" sz="quarter" idx="12"/>
          </p:nvPr>
        </p:nvSpPr>
        <p:spPr>
          <a:ln/>
        </p:spPr>
        <p:txBody>
          <a:bodyPr/>
          <a:lstStyle>
            <a:lvl1pPr>
              <a:defRPr/>
            </a:lvl1pPr>
          </a:lstStyle>
          <a:p>
            <a:pPr>
              <a:defRPr/>
            </a:pPr>
            <a:fld id="{28C2CD71-6435-446B-AE26-7F28DB4C1571}" type="slidenum">
              <a:rPr lang="en-US"/>
              <a:pPr>
                <a:defRPr/>
              </a:pPr>
              <a:t>‹#›</a:t>
            </a:fld>
            <a:endParaRPr lang="en-US"/>
          </a:p>
        </p:txBody>
      </p:sp>
    </p:spTree>
    <p:extLst>
      <p:ext uri="{BB962C8B-B14F-4D97-AF65-F5344CB8AC3E}">
        <p14:creationId xmlns:p14="http://schemas.microsoft.com/office/powerpoint/2010/main" val="124009711"/>
      </p:ext>
    </p:extLst>
  </p:cSld>
  <p:clrMapOvr>
    <a:masterClrMapping/>
  </p:clrMapOvr>
  <p:transition xmlns:p14="http://schemas.microsoft.com/office/powerpoint/2010/mai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28800"/>
            <a:ext cx="4038600" cy="207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56063"/>
            <a:ext cx="4038600" cy="2074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16764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81800" y="6248400"/>
            <a:ext cx="1905000" cy="457200"/>
          </a:xfrm>
        </p:spPr>
        <p:txBody>
          <a:bodyPr/>
          <a:lstStyle>
            <a:lvl1pPr>
              <a:defRPr/>
            </a:lvl1pPr>
          </a:lstStyle>
          <a:p>
            <a:fld id="{8C8E1C79-B750-4CEF-8D31-E18E4B00B986}" type="slidenum">
              <a:rPr lang="en-US"/>
              <a:pPr/>
              <a:t>‹#›</a:t>
            </a:fld>
            <a:endParaRPr lang="en-US"/>
          </a:p>
        </p:txBody>
      </p:sp>
    </p:spTree>
    <p:extLst>
      <p:ext uri="{BB962C8B-B14F-4D97-AF65-F5344CB8AC3E}">
        <p14:creationId xmlns:p14="http://schemas.microsoft.com/office/powerpoint/2010/main" val="2887508203"/>
      </p:ext>
    </p:extLst>
  </p:cSld>
  <p:clrMapOvr>
    <a:masterClrMapping/>
  </p:clrMapOvr>
  <p:transition xmlns:p14="http://schemas.microsoft.com/office/powerpoint/2010/main">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BC3F9F-E965-4686-90D6-1037C21BAD80}" type="datetimeFigureOut">
              <a:rPr lang="en-US" smtClean="0"/>
              <a:t>10/21/13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A8EF2-6C55-4A2D-9DA1-6D1082C5BF5E}" type="slidenum">
              <a:rPr lang="en-US" smtClean="0"/>
              <a:t>‹#›</a:t>
            </a:fld>
            <a:endParaRPr lang="en-US"/>
          </a:p>
        </p:txBody>
      </p:sp>
    </p:spTree>
    <p:extLst>
      <p:ext uri="{BB962C8B-B14F-4D97-AF65-F5344CB8AC3E}">
        <p14:creationId xmlns:p14="http://schemas.microsoft.com/office/powerpoint/2010/main" val="1736223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BC3F9F-E965-4686-90D6-1037C21BAD80}" type="datetimeFigureOut">
              <a:rPr lang="en-US" smtClean="0"/>
              <a:t>10/21/13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A8EF2-6C55-4A2D-9DA1-6D1082C5BF5E}" type="slidenum">
              <a:rPr lang="en-US" smtClean="0"/>
              <a:t>‹#›</a:t>
            </a:fld>
            <a:endParaRPr lang="en-US"/>
          </a:p>
        </p:txBody>
      </p:sp>
    </p:spTree>
    <p:extLst>
      <p:ext uri="{BB962C8B-B14F-4D97-AF65-F5344CB8AC3E}">
        <p14:creationId xmlns:p14="http://schemas.microsoft.com/office/powerpoint/2010/main" val="313818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BC3F9F-E965-4686-90D6-1037C21BAD80}" type="datetimeFigureOut">
              <a:rPr lang="en-US" smtClean="0"/>
              <a:t>10/21/13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A8EF2-6C55-4A2D-9DA1-6D1082C5BF5E}" type="slidenum">
              <a:rPr lang="en-US" smtClean="0"/>
              <a:t>‹#›</a:t>
            </a:fld>
            <a:endParaRPr lang="en-US"/>
          </a:p>
        </p:txBody>
      </p:sp>
    </p:spTree>
    <p:extLst>
      <p:ext uri="{BB962C8B-B14F-4D97-AF65-F5344CB8AC3E}">
        <p14:creationId xmlns:p14="http://schemas.microsoft.com/office/powerpoint/2010/main" val="67000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BC3F9F-E965-4686-90D6-1037C21BAD80}" type="datetimeFigureOut">
              <a:rPr lang="en-US" smtClean="0"/>
              <a:t>10/21/13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CA8EF2-6C55-4A2D-9DA1-6D1082C5BF5E}" type="slidenum">
              <a:rPr lang="en-US" smtClean="0"/>
              <a:t>‹#›</a:t>
            </a:fld>
            <a:endParaRPr lang="en-US"/>
          </a:p>
        </p:txBody>
      </p:sp>
    </p:spTree>
    <p:extLst>
      <p:ext uri="{BB962C8B-B14F-4D97-AF65-F5344CB8AC3E}">
        <p14:creationId xmlns:p14="http://schemas.microsoft.com/office/powerpoint/2010/main" val="1539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BC3F9F-E965-4686-90D6-1037C21BAD80}" type="datetimeFigureOut">
              <a:rPr lang="en-US" smtClean="0"/>
              <a:t>10/21/13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CA8EF2-6C55-4A2D-9DA1-6D1082C5BF5E}" type="slidenum">
              <a:rPr lang="en-US" smtClean="0"/>
              <a:t>‹#›</a:t>
            </a:fld>
            <a:endParaRPr lang="en-US"/>
          </a:p>
        </p:txBody>
      </p:sp>
    </p:spTree>
    <p:extLst>
      <p:ext uri="{BB962C8B-B14F-4D97-AF65-F5344CB8AC3E}">
        <p14:creationId xmlns:p14="http://schemas.microsoft.com/office/powerpoint/2010/main" val="254710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C3F9F-E965-4686-90D6-1037C21BAD80}" type="datetimeFigureOut">
              <a:rPr lang="en-US" smtClean="0"/>
              <a:t>10/21/13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CA8EF2-6C55-4A2D-9DA1-6D1082C5BF5E}" type="slidenum">
              <a:rPr lang="en-US" smtClean="0"/>
              <a:t>‹#›</a:t>
            </a:fld>
            <a:endParaRPr lang="en-US"/>
          </a:p>
        </p:txBody>
      </p:sp>
    </p:spTree>
    <p:extLst>
      <p:ext uri="{BB962C8B-B14F-4D97-AF65-F5344CB8AC3E}">
        <p14:creationId xmlns:p14="http://schemas.microsoft.com/office/powerpoint/2010/main" val="3288802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BC3F9F-E965-4686-90D6-1037C21BAD80}" type="datetimeFigureOut">
              <a:rPr lang="en-US" smtClean="0"/>
              <a:t>10/21/13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A8EF2-6C55-4A2D-9DA1-6D1082C5BF5E}" type="slidenum">
              <a:rPr lang="en-US" smtClean="0"/>
              <a:t>‹#›</a:t>
            </a:fld>
            <a:endParaRPr lang="en-US"/>
          </a:p>
        </p:txBody>
      </p:sp>
    </p:spTree>
    <p:extLst>
      <p:ext uri="{BB962C8B-B14F-4D97-AF65-F5344CB8AC3E}">
        <p14:creationId xmlns:p14="http://schemas.microsoft.com/office/powerpoint/2010/main" val="74460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BC3F9F-E965-4686-90D6-1037C21BAD80}" type="datetimeFigureOut">
              <a:rPr lang="en-US" smtClean="0"/>
              <a:t>10/21/13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A8EF2-6C55-4A2D-9DA1-6D1082C5BF5E}" type="slidenum">
              <a:rPr lang="en-US" smtClean="0"/>
              <a:t>‹#›</a:t>
            </a:fld>
            <a:endParaRPr lang="en-US"/>
          </a:p>
        </p:txBody>
      </p:sp>
    </p:spTree>
    <p:extLst>
      <p:ext uri="{BB962C8B-B14F-4D97-AF65-F5344CB8AC3E}">
        <p14:creationId xmlns:p14="http://schemas.microsoft.com/office/powerpoint/2010/main" val="12056572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C3F9F-E965-4686-90D6-1037C21BAD80}" type="datetimeFigureOut">
              <a:rPr lang="en-US" smtClean="0"/>
              <a:t>10/21/13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A8EF2-6C55-4A2D-9DA1-6D1082C5BF5E}" type="slidenum">
              <a:rPr lang="en-US" smtClean="0"/>
              <a:t>‹#›</a:t>
            </a:fld>
            <a:endParaRPr lang="en-US"/>
          </a:p>
        </p:txBody>
      </p:sp>
    </p:spTree>
    <p:extLst>
      <p:ext uri="{BB962C8B-B14F-4D97-AF65-F5344CB8AC3E}">
        <p14:creationId xmlns:p14="http://schemas.microsoft.com/office/powerpoint/2010/main" val="418587750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14.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image" Target="../media/image23.png"/><Relationship Id="rId1" Type="http://schemas.microsoft.com/office/2007/relationships/media" Target="file:///C:\Documents%20and%20Settings\cmassengale\Application%20Data\Microsoft\Media%20Catalog\w19710_L%5b1%5d.jpg" TargetMode="External"/><Relationship Id="rId2" Type="http://schemas.openxmlformats.org/officeDocument/2006/relationships/video" Target="file:///C:\Documents%20and%20Settings\cmassengale\Application%20Data\Microsoft\Media%20Catalog\w19710_L%5b1%5d.jp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icro.magnet.fsu.edu/cells/animalcell.html" TargetMode="External"/><Relationship Id="rId3"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gif"/></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hyperlink" Target="http://highered.mcgraw-hill.com/sites/0072495855/student_view0/chapter2/animation__how_osmosis_works.html" TargetMode="External"/><Relationship Id="rId6"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0.emf"/><Relationship Id="rId5" Type="http://schemas.openxmlformats.org/officeDocument/2006/relationships/oleObject" Target="../embeddings/oleObject2.bin"/><Relationship Id="rId6" Type="http://schemas.openxmlformats.org/officeDocument/2006/relationships/oleObject" Target="../embeddings/oleObject3.bin"/><Relationship Id="rId7" Type="http://schemas.openxmlformats.org/officeDocument/2006/relationships/image" Target="../media/image41.gi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 Id="rId3" Type="http://schemas.openxmlformats.org/officeDocument/2006/relationships/image" Target="../media/image4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9.wmf"/><Relationship Id="rId3" Type="http://schemas.openxmlformats.org/officeDocument/2006/relationships/image" Target="../media/image60.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 Id="rId3" Type="http://schemas.openxmlformats.org/officeDocument/2006/relationships/image" Target="../media/image6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 Id="rId3" Type="http://schemas.openxmlformats.org/officeDocument/2006/relationships/image" Target="../media/image6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Layout" Target="../slideLayouts/slideLayout14.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
            <a:ext cx="7772400" cy="1470025"/>
          </a:xfrm>
        </p:spPr>
        <p:txBody>
          <a:bodyPr/>
          <a:lstStyle/>
          <a:p>
            <a:r>
              <a:rPr lang="en-US" dirty="0" smtClean="0"/>
              <a:t>Standards 1 - 4</a:t>
            </a:r>
            <a:endParaRPr lang="en-US" dirty="0"/>
          </a:p>
        </p:txBody>
      </p:sp>
      <p:sp>
        <p:nvSpPr>
          <p:cNvPr id="6" name="Subtitle 5"/>
          <p:cNvSpPr>
            <a:spLocks noGrp="1"/>
          </p:cNvSpPr>
          <p:nvPr>
            <p:ph type="subTitle" idx="1"/>
          </p:nvPr>
        </p:nvSpPr>
        <p:spPr>
          <a:xfrm>
            <a:off x="457200" y="1295400"/>
            <a:ext cx="8229600" cy="3352800"/>
          </a:xfrm>
        </p:spPr>
        <p:txBody>
          <a:bodyPr>
            <a:normAutofit/>
          </a:bodyPr>
          <a:lstStyle/>
          <a:p>
            <a:r>
              <a:rPr lang="en-US" sz="8000" dirty="0" smtClean="0"/>
              <a:t>EOC</a:t>
            </a:r>
          </a:p>
          <a:p>
            <a:r>
              <a:rPr lang="en-US" sz="8000" dirty="0" smtClean="0"/>
              <a:t>Review</a:t>
            </a:r>
            <a:endParaRPr lang="en-US" sz="8000" dirty="0"/>
          </a:p>
        </p:txBody>
      </p:sp>
    </p:spTree>
    <p:extLst>
      <p:ext uri="{BB962C8B-B14F-4D97-AF65-F5344CB8AC3E}">
        <p14:creationId xmlns:p14="http://schemas.microsoft.com/office/powerpoint/2010/main" val="39990123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gn="ctr"/>
            <a:r>
              <a:rPr lang="en-US" sz="4000"/>
              <a:t>Graphing in Scientific Investigations</a:t>
            </a:r>
          </a:p>
        </p:txBody>
      </p:sp>
      <p:sp>
        <p:nvSpPr>
          <p:cNvPr id="86019" name="Rectangle 3"/>
          <p:cNvSpPr>
            <a:spLocks noGrp="1" noChangeArrowheads="1"/>
          </p:cNvSpPr>
          <p:nvPr>
            <p:ph type="body" idx="1"/>
          </p:nvPr>
        </p:nvSpPr>
        <p:spPr/>
        <p:txBody>
          <a:bodyPr/>
          <a:lstStyle/>
          <a:p>
            <a:pPr marL="0" indent="0">
              <a:buNone/>
            </a:pPr>
            <a:r>
              <a:rPr lang="en-US" dirty="0"/>
              <a:t>Graphs</a:t>
            </a:r>
          </a:p>
        </p:txBody>
      </p:sp>
      <p:pic>
        <p:nvPicPr>
          <p:cNvPr id="860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95600"/>
            <a:ext cx="26670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828800"/>
            <a:ext cx="25908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114800"/>
            <a:ext cx="30480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8307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gn="ctr"/>
            <a:r>
              <a:rPr lang="en-US"/>
              <a:t>Models and Technology</a:t>
            </a:r>
          </a:p>
        </p:txBody>
      </p:sp>
      <p:sp>
        <p:nvSpPr>
          <p:cNvPr id="89091" name="Rectangle 3"/>
          <p:cNvSpPr>
            <a:spLocks noGrp="1" noChangeArrowheads="1"/>
          </p:cNvSpPr>
          <p:nvPr>
            <p:ph type="body" sz="half" idx="1"/>
          </p:nvPr>
        </p:nvSpPr>
        <p:spPr>
          <a:xfrm>
            <a:off x="685800" y="1828800"/>
            <a:ext cx="4038600" cy="4302125"/>
          </a:xfrm>
        </p:spPr>
        <p:txBody>
          <a:bodyPr/>
          <a:lstStyle/>
          <a:p>
            <a:pPr marL="0" indent="0">
              <a:buNone/>
            </a:pPr>
            <a:r>
              <a:rPr lang="en-US" dirty="0"/>
              <a:t>Models</a:t>
            </a:r>
          </a:p>
          <a:p>
            <a:pPr lvl="1"/>
            <a:r>
              <a:rPr lang="en-US" dirty="0"/>
              <a:t>Information gathered during scientific investigations is not always used to only construct a graph. Models are also constructed. </a:t>
            </a:r>
          </a:p>
        </p:txBody>
      </p:sp>
      <p:sp>
        <p:nvSpPr>
          <p:cNvPr id="89092" name="Rectangle 4"/>
          <p:cNvSpPr>
            <a:spLocks noGrp="1" noChangeArrowheads="1"/>
          </p:cNvSpPr>
          <p:nvPr>
            <p:ph type="body" sz="half" idx="2"/>
          </p:nvPr>
        </p:nvSpPr>
        <p:spPr/>
        <p:txBody>
          <a:bodyPr/>
          <a:lstStyle/>
          <a:p>
            <a:pPr marL="0" indent="0">
              <a:buNone/>
            </a:pPr>
            <a:r>
              <a:rPr lang="en-US" dirty="0"/>
              <a:t>Technology</a:t>
            </a:r>
          </a:p>
          <a:p>
            <a:pPr lvl="1"/>
            <a:r>
              <a:rPr lang="en-US" dirty="0"/>
              <a:t>The application of scientific knowledge to develop new products, procedures, or solutions to real world problems. </a:t>
            </a:r>
          </a:p>
        </p:txBody>
      </p:sp>
      <p:pic>
        <p:nvPicPr>
          <p:cNvPr id="8909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16558">
            <a:off x="5193340" y="4419601"/>
            <a:ext cx="236220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38600"/>
            <a:ext cx="15065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210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p:txBody>
          <a:bodyPr/>
          <a:lstStyle/>
          <a:p>
            <a:r>
              <a:rPr lang="en-US" dirty="0" smtClean="0"/>
              <a:t>Technological Design Process</a:t>
            </a:r>
            <a:endParaRPr lang="en-US" dirty="0"/>
          </a:p>
        </p:txBody>
      </p:sp>
      <p:sp>
        <p:nvSpPr>
          <p:cNvPr id="3" name="Content Placeholder 2"/>
          <p:cNvSpPr>
            <a:spLocks noGrp="1"/>
          </p:cNvSpPr>
          <p:nvPr>
            <p:ph idx="4294967295"/>
          </p:nvPr>
        </p:nvSpPr>
        <p:spPr/>
        <p:txBody>
          <a:bodyPr/>
          <a:lstStyle/>
          <a:p>
            <a:pPr marL="514350" indent="-514350">
              <a:buFont typeface="Calibri" pitchFamily="34" charset="0"/>
              <a:buAutoNum type="arabicPeriod"/>
            </a:pPr>
            <a:r>
              <a:rPr lang="en-US" b="1" dirty="0"/>
              <a:t>Identify the problem.</a:t>
            </a:r>
          </a:p>
          <a:p>
            <a:pPr marL="514350" indent="-514350">
              <a:buFont typeface="Calibri" pitchFamily="34" charset="0"/>
              <a:buAutoNum type="arabicPeriod"/>
            </a:pPr>
            <a:r>
              <a:rPr lang="en-US" b="1" dirty="0"/>
              <a:t>Propose a solution (design, process, or product)</a:t>
            </a:r>
          </a:p>
          <a:p>
            <a:pPr marL="514350" indent="-514350">
              <a:buFont typeface="Calibri" pitchFamily="34" charset="0"/>
              <a:buAutoNum type="arabicPeriod"/>
            </a:pPr>
            <a:r>
              <a:rPr lang="en-US" b="1" dirty="0"/>
              <a:t>Implement the solution</a:t>
            </a:r>
          </a:p>
          <a:p>
            <a:pPr marL="514350" indent="-514350">
              <a:buFont typeface="Calibri" pitchFamily="34" charset="0"/>
              <a:buAutoNum type="arabicPeriod"/>
            </a:pPr>
            <a:r>
              <a:rPr lang="en-US" b="1" dirty="0"/>
              <a:t>Evaluate the solution</a:t>
            </a:r>
          </a:p>
        </p:txBody>
      </p:sp>
    </p:spTree>
    <p:extLst>
      <p:ext uri="{BB962C8B-B14F-4D97-AF65-F5344CB8AC3E}">
        <p14:creationId xmlns:p14="http://schemas.microsoft.com/office/powerpoint/2010/main" val="2317410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out)">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out)">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3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out)">
                                      <p:cBhvr>
                                        <p:cTn id="17" dur="1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3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out)">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143000"/>
            <a:ext cx="2655599" cy="707886"/>
          </a:xfrm>
          <a:prstGeom prst="rect">
            <a:avLst/>
          </a:prstGeom>
          <a:noFill/>
        </p:spPr>
        <p:txBody>
          <a:bodyPr wrap="none" rtlCol="0">
            <a:spAutoFit/>
          </a:bodyPr>
          <a:lstStyle/>
          <a:p>
            <a:r>
              <a:rPr lang="en-US" sz="4000" dirty="0" smtClean="0">
                <a:latin typeface="Tahoma" pitchFamily="34" charset="0"/>
                <a:cs typeface="Tahoma" pitchFamily="34" charset="0"/>
              </a:rPr>
              <a:t>Standard 2</a:t>
            </a:r>
            <a:endParaRPr lang="en-US" sz="4000" dirty="0">
              <a:latin typeface="Tahoma" pitchFamily="34" charset="0"/>
              <a:cs typeface="Tahoma" pitchFamily="34" charset="0"/>
            </a:endParaRPr>
          </a:p>
        </p:txBody>
      </p:sp>
      <p:sp>
        <p:nvSpPr>
          <p:cNvPr id="3" name="TextBox 2"/>
          <p:cNvSpPr txBox="1"/>
          <p:nvPr/>
        </p:nvSpPr>
        <p:spPr>
          <a:xfrm>
            <a:off x="990600" y="2667000"/>
            <a:ext cx="7391400" cy="1569660"/>
          </a:xfrm>
          <a:prstGeom prst="rect">
            <a:avLst/>
          </a:prstGeom>
          <a:noFill/>
        </p:spPr>
        <p:txBody>
          <a:bodyPr wrap="square" rtlCol="0">
            <a:spAutoFit/>
          </a:bodyPr>
          <a:lstStyle/>
          <a:p>
            <a:pPr algn="ctr"/>
            <a:r>
              <a:rPr lang="en-US" sz="3200" dirty="0" smtClean="0"/>
              <a:t>The Student will demonstrate an understanding of the structure and function of cells and their organelles.</a:t>
            </a:r>
            <a:endParaRPr lang="en-US" sz="3200" dirty="0"/>
          </a:p>
        </p:txBody>
      </p:sp>
    </p:spTree>
    <p:extLst>
      <p:ext uri="{BB962C8B-B14F-4D97-AF65-F5344CB8AC3E}">
        <p14:creationId xmlns:p14="http://schemas.microsoft.com/office/powerpoint/2010/main" val="2587005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762000" y="1371600"/>
            <a:ext cx="99060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3">
              <a:buFontTx/>
              <a:buChar char="•"/>
            </a:pPr>
            <a:r>
              <a:rPr lang="en-US" sz="2600"/>
              <a:t>Living things are made of cells.</a:t>
            </a:r>
          </a:p>
          <a:p>
            <a:pPr lvl="3">
              <a:buFontTx/>
              <a:buChar char="•"/>
            </a:pPr>
            <a:r>
              <a:rPr lang="en-US" sz="2600"/>
              <a:t>Living things reproduce.</a:t>
            </a:r>
          </a:p>
          <a:p>
            <a:pPr lvl="3">
              <a:buFontTx/>
              <a:buChar char="•"/>
            </a:pPr>
            <a:r>
              <a:rPr lang="en-US" sz="2600"/>
              <a:t>Living things are based on a universal </a:t>
            </a:r>
            <a:br>
              <a:rPr lang="en-US" sz="2600"/>
            </a:br>
            <a:r>
              <a:rPr lang="en-US" sz="2600"/>
              <a:t>  genetic code based on DNA.</a:t>
            </a:r>
          </a:p>
          <a:p>
            <a:pPr lvl="3">
              <a:buFontTx/>
              <a:buChar char="•"/>
            </a:pPr>
            <a:r>
              <a:rPr lang="en-US" sz="2600"/>
              <a:t>Living things grow and develop.</a:t>
            </a:r>
          </a:p>
          <a:p>
            <a:pPr lvl="3">
              <a:buFontTx/>
              <a:buChar char="•"/>
            </a:pPr>
            <a:r>
              <a:rPr lang="en-US" sz="2600"/>
              <a:t>Living things obtain and use materials and energy.</a:t>
            </a:r>
          </a:p>
          <a:p>
            <a:pPr lvl="3">
              <a:buFontTx/>
              <a:buChar char="•"/>
            </a:pPr>
            <a:r>
              <a:rPr lang="en-US" sz="2600"/>
              <a:t>Living things respond to their environment</a:t>
            </a:r>
          </a:p>
          <a:p>
            <a:pPr lvl="3">
              <a:buFontTx/>
              <a:buChar char="•"/>
            </a:pPr>
            <a:r>
              <a:rPr lang="en-US" sz="2600"/>
              <a:t>Living things can maintain a stable internal </a:t>
            </a:r>
            <a:br>
              <a:rPr lang="en-US" sz="2600"/>
            </a:br>
            <a:r>
              <a:rPr lang="en-US" sz="2600"/>
              <a:t>  environment (homeostasis).</a:t>
            </a:r>
          </a:p>
          <a:p>
            <a:pPr lvl="3">
              <a:buFontTx/>
              <a:buChar char="•"/>
            </a:pPr>
            <a:r>
              <a:rPr lang="en-US" sz="2600"/>
              <a:t>Living things change over time-they evolve.</a:t>
            </a:r>
          </a:p>
        </p:txBody>
      </p:sp>
      <p:sp>
        <p:nvSpPr>
          <p:cNvPr id="3078" name="Text Box 6"/>
          <p:cNvSpPr txBox="1">
            <a:spLocks noChangeArrowheads="1"/>
          </p:cNvSpPr>
          <p:nvPr/>
        </p:nvSpPr>
        <p:spPr bwMode="auto">
          <a:xfrm>
            <a:off x="914400" y="533400"/>
            <a:ext cx="73914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500" b="1">
                <a:solidFill>
                  <a:schemeClr val="hlink"/>
                </a:solidFill>
              </a:rPr>
              <a:t>Characteristics of Living Things</a:t>
            </a:r>
          </a:p>
        </p:txBody>
      </p:sp>
      <p:pic>
        <p:nvPicPr>
          <p:cNvPr id="3080" name="Picture 8"/>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3581400" y="5410200"/>
            <a:ext cx="1676400" cy="1284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3" name="Picture 11" descr="plant in hand"/>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239000" y="4343400"/>
            <a:ext cx="1752600" cy="1752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7" name="Picture 15" descr="From DNA to human"/>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629400" y="1166813"/>
            <a:ext cx="2286000" cy="2185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8938385"/>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a:solidFill>
            <a:schemeClr val="accent1">
              <a:lumMod val="40000"/>
              <a:lumOff val="60000"/>
            </a:schemeClr>
          </a:solidFill>
        </p:spPr>
        <p:txBody>
          <a:bodyPr/>
          <a:lstStyle/>
          <a:p>
            <a:r>
              <a:rPr lang="en-US" b="1" dirty="0" smtClean="0"/>
              <a:t>All living </a:t>
            </a:r>
            <a:r>
              <a:rPr lang="en-US" b="1" dirty="0"/>
              <a:t>t</a:t>
            </a:r>
            <a:r>
              <a:rPr lang="en-US" b="1" dirty="0" smtClean="0"/>
              <a:t>hings are made of </a:t>
            </a:r>
            <a:r>
              <a:rPr lang="en-US" b="1" u="sng" dirty="0" smtClean="0">
                <a:solidFill>
                  <a:schemeClr val="accent1">
                    <a:lumMod val="75000"/>
                  </a:schemeClr>
                </a:solidFill>
              </a:rPr>
              <a:t>cells</a:t>
            </a:r>
            <a:r>
              <a:rPr lang="en-US" dirty="0" smtClean="0"/>
              <a:t>.</a:t>
            </a:r>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5892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760" y="1219200"/>
            <a:ext cx="222504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57614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28600"/>
            <a:ext cx="8382000" cy="533400"/>
          </a:xfrm>
        </p:spPr>
        <p:txBody>
          <a:bodyPr>
            <a:normAutofit fontScale="90000"/>
          </a:bodyPr>
          <a:lstStyle/>
          <a:p>
            <a:r>
              <a:rPr lang="en-US" sz="5000" b="1"/>
              <a:t>Chemistry of Life</a:t>
            </a:r>
          </a:p>
        </p:txBody>
      </p:sp>
      <p:sp>
        <p:nvSpPr>
          <p:cNvPr id="5123" name="Rectangle 3"/>
          <p:cNvSpPr>
            <a:spLocks noGrp="1" noChangeArrowheads="1"/>
          </p:cNvSpPr>
          <p:nvPr>
            <p:ph type="body" sz="half" idx="1"/>
          </p:nvPr>
        </p:nvSpPr>
        <p:spPr>
          <a:xfrm>
            <a:off x="457200" y="990600"/>
            <a:ext cx="4038600" cy="3394075"/>
          </a:xfrm>
        </p:spPr>
        <p:txBody>
          <a:bodyPr/>
          <a:lstStyle/>
          <a:p>
            <a:pPr marL="0" indent="0"/>
            <a:r>
              <a:rPr lang="en-US" sz="2600">
                <a:solidFill>
                  <a:srgbClr val="FF6600"/>
                </a:solidFill>
              </a:rPr>
              <a:t>Living things generally require water for the chemical reactions that take place in their cells. </a:t>
            </a:r>
          </a:p>
          <a:p>
            <a:pPr marL="0" indent="0"/>
            <a:r>
              <a:rPr lang="en-US" sz="2600">
                <a:solidFill>
                  <a:srgbClr val="FF6600"/>
                </a:solidFill>
              </a:rPr>
              <a:t>Carbon-based molecules make up the majority of  compounds in living things. </a:t>
            </a:r>
          </a:p>
        </p:txBody>
      </p:sp>
      <p:sp>
        <p:nvSpPr>
          <p:cNvPr id="5124" name="Text Box 4"/>
          <p:cNvSpPr txBox="1">
            <a:spLocks noChangeArrowheads="1"/>
          </p:cNvSpPr>
          <p:nvPr/>
        </p:nvSpPr>
        <p:spPr bwMode="auto">
          <a:xfrm>
            <a:off x="381000" y="4572000"/>
            <a:ext cx="38862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724C26"/>
                </a:solidFill>
                <a:latin typeface="Comic Sans MS" pitchFamily="66" charset="0"/>
              </a:rPr>
              <a:t>Organic chemistry is the study of carbon compounds</a:t>
            </a:r>
          </a:p>
        </p:txBody>
      </p:sp>
      <p:pic>
        <p:nvPicPr>
          <p:cNvPr id="5125" name="w19710_L[1].jpg">
            <a:hlinkClick r:id="" action="ppaction://media"/>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4648200" y="2057400"/>
            <a:ext cx="381000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589007"/>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12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125"/>
                                        </p:tgtEl>
                                      </p:cBhvr>
                                    </p:cmd>
                                  </p:childTnLst>
                                </p:cTn>
                              </p:par>
                            </p:childTnLst>
                          </p:cTn>
                        </p:par>
                      </p:childTnLst>
                    </p:cTn>
                  </p:par>
                </p:childTnLst>
              </p:cTn>
              <p:nextCondLst>
                <p:cond evt="onClick" delay="0">
                  <p:tgtEl>
                    <p:spTgt spid="5125"/>
                  </p:tgtEl>
                </p:cond>
              </p:nextCondLst>
            </p:seq>
            <p:video>
              <p:cMediaNode>
                <p:cTn id="7" fill="hold" display="0">
                  <p:stCondLst>
                    <p:cond delay="indefinite"/>
                  </p:stCondLst>
                  <p:endCondLst>
                    <p:cond evt="onNext" delay="0">
                      <p:tgtEl>
                        <p:sldTgt/>
                      </p:tgtEl>
                    </p:cond>
                    <p:cond evt="onPrev" delay="0">
                      <p:tgtEl>
                        <p:sldTgt/>
                      </p:tgtEl>
                    </p:cond>
                  </p:endCondLst>
                </p:cTn>
                <p:tgtEl>
                  <p:spTgt spid="512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Cell Theory (1850’s)</a:t>
            </a:r>
          </a:p>
        </p:txBody>
      </p:sp>
      <p:sp>
        <p:nvSpPr>
          <p:cNvPr id="6147" name="Rectangle 3"/>
          <p:cNvSpPr>
            <a:spLocks noGrp="1" noChangeArrowheads="1"/>
          </p:cNvSpPr>
          <p:nvPr>
            <p:ph type="body" sz="half" idx="1"/>
          </p:nvPr>
        </p:nvSpPr>
        <p:spPr>
          <a:xfrm>
            <a:off x="457200" y="2667000"/>
            <a:ext cx="8153400" cy="3459163"/>
          </a:xfrm>
        </p:spPr>
        <p:txBody>
          <a:bodyPr/>
          <a:lstStyle/>
          <a:p>
            <a:r>
              <a:rPr lang="en-US" sz="3000">
                <a:solidFill>
                  <a:srgbClr val="9933FF"/>
                </a:solidFill>
              </a:rPr>
              <a:t>All living things are made of one or more cells.</a:t>
            </a:r>
          </a:p>
          <a:p>
            <a:endParaRPr lang="en-US" sz="3000"/>
          </a:p>
          <a:p>
            <a:r>
              <a:rPr lang="en-US" sz="3000">
                <a:solidFill>
                  <a:schemeClr val="hlink"/>
                </a:solidFill>
              </a:rPr>
              <a:t>The cell is the basic unit of organization of all living things.</a:t>
            </a:r>
            <a:r>
              <a:rPr lang="en-US" sz="3000"/>
              <a:t> </a:t>
            </a:r>
          </a:p>
          <a:p>
            <a:endParaRPr lang="en-US" sz="3000"/>
          </a:p>
          <a:p>
            <a:r>
              <a:rPr lang="en-US" sz="3000">
                <a:solidFill>
                  <a:srgbClr val="990099"/>
                </a:solidFill>
              </a:rPr>
              <a:t>All cells come from pre-existing cells.</a:t>
            </a:r>
          </a:p>
        </p:txBody>
      </p:sp>
      <p:pic>
        <p:nvPicPr>
          <p:cNvPr id="6148" name="Picture 4" descr="MPj0305711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733800" y="1219200"/>
            <a:ext cx="1198563" cy="1271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6211484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a:solidFill>
            <a:schemeClr val="bg2"/>
          </a:solidFill>
        </p:spPr>
        <p:txBody>
          <a:bodyPr/>
          <a:lstStyle/>
          <a:p>
            <a:r>
              <a:rPr lang="en-US" b="1" dirty="0" smtClean="0"/>
              <a:t>There are 2 types of cells.</a:t>
            </a:r>
            <a:endParaRPr lang="en-US" b="1" dirty="0"/>
          </a:p>
        </p:txBody>
      </p:sp>
      <p:sp>
        <p:nvSpPr>
          <p:cNvPr id="3" name="Content Placeholder 2"/>
          <p:cNvSpPr>
            <a:spLocks noGrp="1"/>
          </p:cNvSpPr>
          <p:nvPr>
            <p:ph idx="1"/>
          </p:nvPr>
        </p:nvSpPr>
        <p:spPr>
          <a:xfrm>
            <a:off x="457200" y="1143000"/>
            <a:ext cx="4038600" cy="5257800"/>
          </a:xfrm>
          <a:ln>
            <a:solidFill>
              <a:schemeClr val="accent1">
                <a:lumMod val="75000"/>
              </a:schemeClr>
            </a:solidFill>
          </a:ln>
        </p:spPr>
        <p:txBody>
          <a:bodyPr>
            <a:normAutofit fontScale="92500" lnSpcReduction="10000"/>
          </a:bodyPr>
          <a:lstStyle/>
          <a:p>
            <a:pPr marL="0" indent="0" algn="ctr">
              <a:buNone/>
            </a:pPr>
            <a:r>
              <a:rPr lang="en-US" b="1" dirty="0" smtClean="0">
                <a:solidFill>
                  <a:schemeClr val="accent1">
                    <a:lumMod val="75000"/>
                  </a:schemeClr>
                </a:solidFill>
              </a:rPr>
              <a:t>Prokaryotic Cells</a:t>
            </a:r>
          </a:p>
          <a:p>
            <a:pPr marL="0" indent="0" algn="ctr">
              <a:buNone/>
            </a:pPr>
            <a:r>
              <a:rPr lang="en-US" sz="2400" b="1" u="sng" dirty="0" smtClean="0"/>
              <a:t>Pro</a:t>
            </a:r>
            <a:r>
              <a:rPr lang="en-US" sz="2400" b="1" dirty="0" smtClean="0"/>
              <a:t>-before      </a:t>
            </a:r>
            <a:r>
              <a:rPr lang="en-US" sz="2400" b="1" u="sng" dirty="0" err="1" smtClean="0"/>
              <a:t>kary</a:t>
            </a:r>
            <a:r>
              <a:rPr lang="en-US" sz="2400" b="1" dirty="0" smtClean="0"/>
              <a:t>-nucleus</a:t>
            </a:r>
          </a:p>
          <a:p>
            <a:pPr marL="0" indent="0" algn="ctr">
              <a:buNone/>
            </a:pPr>
            <a:r>
              <a:rPr lang="en-US" sz="2400" b="1" dirty="0" smtClean="0"/>
              <a:t>Ex.  Bacteria</a:t>
            </a:r>
          </a:p>
          <a:p>
            <a:r>
              <a:rPr lang="en-US" sz="2800" b="1" dirty="0" smtClean="0">
                <a:solidFill>
                  <a:schemeClr val="accent1">
                    <a:lumMod val="75000"/>
                  </a:schemeClr>
                </a:solidFill>
              </a:rPr>
              <a:t>No real nucleus.</a:t>
            </a:r>
          </a:p>
          <a:p>
            <a:r>
              <a:rPr lang="en-US" sz="2800" b="1" dirty="0" smtClean="0">
                <a:solidFill>
                  <a:schemeClr val="accent1">
                    <a:lumMod val="75000"/>
                  </a:schemeClr>
                </a:solidFill>
              </a:rPr>
              <a:t>DNA w/o the nuclear membrane.</a:t>
            </a:r>
          </a:p>
          <a:p>
            <a:r>
              <a:rPr lang="en-US" sz="2800" b="1" dirty="0" smtClean="0">
                <a:solidFill>
                  <a:schemeClr val="accent1">
                    <a:lumMod val="75000"/>
                  </a:schemeClr>
                </a:solidFill>
              </a:rPr>
              <a:t>Few organelles. </a:t>
            </a:r>
          </a:p>
          <a:p>
            <a:r>
              <a:rPr lang="en-US" sz="2800" b="1" dirty="0" smtClean="0">
                <a:solidFill>
                  <a:schemeClr val="accent1">
                    <a:lumMod val="75000"/>
                  </a:schemeClr>
                </a:solidFill>
              </a:rPr>
              <a:t>Do have </a:t>
            </a:r>
            <a:br>
              <a:rPr lang="en-US" sz="2800" b="1" dirty="0" smtClean="0">
                <a:solidFill>
                  <a:schemeClr val="accent1">
                    <a:lumMod val="75000"/>
                  </a:schemeClr>
                </a:solidFill>
              </a:rPr>
            </a:br>
            <a:r>
              <a:rPr lang="en-US" sz="2800" b="1" dirty="0" smtClean="0">
                <a:solidFill>
                  <a:schemeClr val="accent1">
                    <a:lumMod val="75000"/>
                  </a:schemeClr>
                </a:solidFill>
              </a:rPr>
              <a:t>ribosomes, </a:t>
            </a:r>
            <a:br>
              <a:rPr lang="en-US" sz="2800" b="1" dirty="0" smtClean="0">
                <a:solidFill>
                  <a:schemeClr val="accent1">
                    <a:lumMod val="75000"/>
                  </a:schemeClr>
                </a:solidFill>
              </a:rPr>
            </a:br>
            <a:r>
              <a:rPr lang="en-US" sz="2800" b="1" dirty="0" smtClean="0">
                <a:solidFill>
                  <a:schemeClr val="accent1">
                    <a:lumMod val="75000"/>
                  </a:schemeClr>
                </a:solidFill>
              </a:rPr>
              <a:t>flagella, </a:t>
            </a:r>
            <a:br>
              <a:rPr lang="en-US" sz="2800" b="1" dirty="0" smtClean="0">
                <a:solidFill>
                  <a:schemeClr val="accent1">
                    <a:lumMod val="75000"/>
                  </a:schemeClr>
                </a:solidFill>
              </a:rPr>
            </a:br>
            <a:r>
              <a:rPr lang="en-US" sz="2800" b="1" dirty="0" smtClean="0">
                <a:solidFill>
                  <a:schemeClr val="accent1">
                    <a:lumMod val="75000"/>
                  </a:schemeClr>
                </a:solidFill>
              </a:rPr>
              <a:t>cilia, some </a:t>
            </a:r>
            <a:br>
              <a:rPr lang="en-US" sz="2800" b="1" dirty="0" smtClean="0">
                <a:solidFill>
                  <a:schemeClr val="accent1">
                    <a:lumMod val="75000"/>
                  </a:schemeClr>
                </a:solidFill>
              </a:rPr>
            </a:br>
            <a:r>
              <a:rPr lang="en-US" sz="2800" b="1" dirty="0" smtClean="0">
                <a:solidFill>
                  <a:schemeClr val="accent1">
                    <a:lumMod val="75000"/>
                  </a:schemeClr>
                </a:solidFill>
              </a:rPr>
              <a:t>have </a:t>
            </a:r>
            <a:br>
              <a:rPr lang="en-US" sz="2800" b="1" dirty="0" smtClean="0">
                <a:solidFill>
                  <a:schemeClr val="accent1">
                    <a:lumMod val="75000"/>
                  </a:schemeClr>
                </a:solidFill>
              </a:rPr>
            </a:br>
            <a:r>
              <a:rPr lang="en-US" sz="2800" b="1" dirty="0" smtClean="0">
                <a:solidFill>
                  <a:schemeClr val="accent1">
                    <a:lumMod val="75000"/>
                  </a:schemeClr>
                </a:solidFill>
              </a:rPr>
              <a:t>chloroplasts. </a:t>
            </a:r>
          </a:p>
          <a:p>
            <a:pPr marL="0" indent="0">
              <a:buNone/>
            </a:pPr>
            <a:endParaRPr lang="en-US" sz="2400" b="1" dirty="0"/>
          </a:p>
          <a:p>
            <a:pPr marL="0" indent="0" algn="ctr">
              <a:buNone/>
            </a:pPr>
            <a:endParaRPr lang="en-US" sz="2400" b="1" dirty="0"/>
          </a:p>
        </p:txBody>
      </p:sp>
      <p:sp>
        <p:nvSpPr>
          <p:cNvPr id="6" name="Content Placeholder 2"/>
          <p:cNvSpPr txBox="1">
            <a:spLocks/>
          </p:cNvSpPr>
          <p:nvPr/>
        </p:nvSpPr>
        <p:spPr>
          <a:xfrm>
            <a:off x="4610100" y="1143000"/>
            <a:ext cx="4076700" cy="5257800"/>
          </a:xfrm>
          <a:prstGeom prst="rect">
            <a:avLst/>
          </a:prstGeom>
          <a:ln>
            <a:solidFill>
              <a:schemeClr val="accent1">
                <a:lumMod val="75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000" b="1" dirty="0" smtClean="0">
                <a:solidFill>
                  <a:schemeClr val="accent1">
                    <a:lumMod val="75000"/>
                  </a:schemeClr>
                </a:solidFill>
              </a:rPr>
              <a:t>Eukaryotic Cells</a:t>
            </a:r>
          </a:p>
          <a:p>
            <a:pPr marL="0" indent="0" algn="ctr">
              <a:buFont typeface="Arial" pitchFamily="34" charset="0"/>
              <a:buNone/>
            </a:pPr>
            <a:r>
              <a:rPr lang="en-US" sz="2200" b="1" u="sng" dirty="0" err="1" smtClean="0"/>
              <a:t>Eu</a:t>
            </a:r>
            <a:r>
              <a:rPr lang="en-US" sz="2200" b="1" dirty="0" smtClean="0"/>
              <a:t>-true      </a:t>
            </a:r>
            <a:r>
              <a:rPr lang="en-US" sz="2200" b="1" u="sng" dirty="0" err="1" smtClean="0"/>
              <a:t>kary</a:t>
            </a:r>
            <a:r>
              <a:rPr lang="en-US" sz="2200" b="1" dirty="0" smtClean="0"/>
              <a:t>-nucleus</a:t>
            </a:r>
          </a:p>
          <a:p>
            <a:pPr marL="0" indent="0" algn="ctr">
              <a:buFont typeface="Arial" pitchFamily="34" charset="0"/>
              <a:buNone/>
            </a:pPr>
            <a:r>
              <a:rPr lang="en-US" sz="2100" b="1" dirty="0" smtClean="0"/>
              <a:t>Ex.  Animals, Plants, Fungi, </a:t>
            </a:r>
            <a:r>
              <a:rPr lang="en-US" sz="2100" b="1" dirty="0" err="1" smtClean="0"/>
              <a:t>Protists</a:t>
            </a:r>
            <a:endParaRPr lang="en-US" sz="2100" b="1" dirty="0" smtClean="0"/>
          </a:p>
          <a:p>
            <a:r>
              <a:rPr lang="en-US" sz="2600" b="1" dirty="0" smtClean="0">
                <a:solidFill>
                  <a:schemeClr val="accent1">
                    <a:lumMod val="75000"/>
                  </a:schemeClr>
                </a:solidFill>
              </a:rPr>
              <a:t>Have a real membrane-bound nucleus.</a:t>
            </a:r>
          </a:p>
          <a:p>
            <a:r>
              <a:rPr lang="en-US" sz="2600" b="1" dirty="0" smtClean="0">
                <a:solidFill>
                  <a:schemeClr val="accent1">
                    <a:lumMod val="75000"/>
                  </a:schemeClr>
                </a:solidFill>
              </a:rPr>
              <a:t>Found in multicellular organisms.</a:t>
            </a:r>
          </a:p>
          <a:p>
            <a:pPr marL="0" indent="0" algn="r">
              <a:buNone/>
            </a:pPr>
            <a:r>
              <a:rPr lang="en-US" sz="2600" b="1" dirty="0" smtClean="0">
                <a:solidFill>
                  <a:schemeClr val="accent1">
                    <a:lumMod val="75000"/>
                  </a:schemeClr>
                </a:solidFill>
              </a:rPr>
              <a:t>                -Organelles to</a:t>
            </a:r>
            <a:br>
              <a:rPr lang="en-US" sz="2600" b="1" dirty="0" smtClean="0">
                <a:solidFill>
                  <a:schemeClr val="accent1">
                    <a:lumMod val="75000"/>
                  </a:schemeClr>
                </a:solidFill>
              </a:rPr>
            </a:br>
            <a:r>
              <a:rPr lang="en-US" sz="2600" b="1" dirty="0" smtClean="0">
                <a:solidFill>
                  <a:schemeClr val="accent1">
                    <a:lumMod val="75000"/>
                  </a:schemeClr>
                </a:solidFill>
              </a:rPr>
              <a:t>                   	 perform </a:t>
            </a:r>
            <a:r>
              <a:rPr lang="en-US" sz="2800" b="1" dirty="0" smtClean="0">
                <a:solidFill>
                  <a:schemeClr val="accent1">
                    <a:lumMod val="75000"/>
                  </a:schemeClr>
                </a:solidFill>
              </a:rPr>
              <a:t>a </a:t>
            </a:r>
            <a:r>
              <a:rPr lang="en-US" sz="2600" b="1" dirty="0" smtClean="0">
                <a:solidFill>
                  <a:schemeClr val="accent1">
                    <a:lumMod val="75000"/>
                  </a:schemeClr>
                </a:solidFill>
              </a:rPr>
              <a:t>variety of      </a:t>
            </a:r>
            <a:br>
              <a:rPr lang="en-US" sz="2600" b="1" dirty="0" smtClean="0">
                <a:solidFill>
                  <a:schemeClr val="accent1">
                    <a:lumMod val="75000"/>
                  </a:schemeClr>
                </a:solidFill>
              </a:rPr>
            </a:br>
            <a:r>
              <a:rPr lang="en-US" sz="2600" b="1" dirty="0" smtClean="0">
                <a:solidFill>
                  <a:schemeClr val="accent1">
                    <a:lumMod val="75000"/>
                  </a:schemeClr>
                </a:solidFill>
              </a:rPr>
              <a:t>                 tasks</a:t>
            </a:r>
            <a:r>
              <a:rPr lang="en-US" sz="2800" b="1" dirty="0" smtClean="0">
                <a:solidFill>
                  <a:schemeClr val="accent1">
                    <a:lumMod val="75000"/>
                  </a:schemeClr>
                </a:solidFill>
              </a:rPr>
              <a:t>. </a:t>
            </a:r>
          </a:p>
          <a:p>
            <a:endParaRPr lang="en-US" sz="2800" b="1" dirty="0" smtClean="0">
              <a:solidFill>
                <a:schemeClr val="accent1">
                  <a:lumMod val="75000"/>
                </a:schemeClr>
              </a:solidFill>
            </a:endParaRPr>
          </a:p>
          <a:p>
            <a:pPr marL="0" indent="0" algn="ctr">
              <a:buFont typeface="Arial" pitchFamily="34" charset="0"/>
              <a:buNone/>
            </a:pPr>
            <a:endParaRPr lang="en-US" sz="2400" b="1"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301219"/>
            <a:ext cx="3581400" cy="237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44202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a:p>
        </p:txBody>
      </p:sp>
      <p:sp>
        <p:nvSpPr>
          <p:cNvPr id="8195" name="Rectangle 3"/>
          <p:cNvSpPr>
            <a:spLocks noGrp="1" noChangeArrowheads="1"/>
          </p:cNvSpPr>
          <p:nvPr>
            <p:ph type="body" idx="1"/>
          </p:nvPr>
        </p:nvSpPr>
        <p:spPr/>
        <p:txBody>
          <a:bodyPr/>
          <a:lstStyle/>
          <a:p>
            <a:endParaRPr lang="en-US"/>
          </a:p>
        </p:txBody>
      </p:sp>
      <p:pic>
        <p:nvPicPr>
          <p:cNvPr id="8196" name="Picture 4" descr="Anatomy of the Animal Cel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6038"/>
            <a:ext cx="8759825" cy="6659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8105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
            <a:ext cx="7772400" cy="1470025"/>
          </a:xfrm>
        </p:spPr>
        <p:txBody>
          <a:bodyPr/>
          <a:lstStyle/>
          <a:p>
            <a:r>
              <a:rPr lang="en-US" dirty="0" smtClean="0"/>
              <a:t>Standard B-1</a:t>
            </a:r>
            <a:endParaRPr lang="en-US" dirty="0"/>
          </a:p>
        </p:txBody>
      </p:sp>
      <p:sp>
        <p:nvSpPr>
          <p:cNvPr id="6" name="Subtitle 5"/>
          <p:cNvSpPr>
            <a:spLocks noGrp="1"/>
          </p:cNvSpPr>
          <p:nvPr>
            <p:ph type="subTitle" idx="1"/>
          </p:nvPr>
        </p:nvSpPr>
        <p:spPr>
          <a:xfrm>
            <a:off x="457200" y="1295400"/>
            <a:ext cx="8229600" cy="3352800"/>
          </a:xfrm>
        </p:spPr>
        <p:txBody>
          <a:bodyPr>
            <a:normAutofit/>
          </a:bodyPr>
          <a:lstStyle/>
          <a:p>
            <a:r>
              <a:rPr lang="en-US" dirty="0" smtClean="0"/>
              <a:t>The student will demonstrate an understanding of how scientific inquiry and technological design, including mathematical analysis, can be used appropriately to pose questions, seek answers, and develop solutions.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10000"/>
            <a:ext cx="4263221" cy="284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51607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601" y="228601"/>
            <a:ext cx="8914199"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36608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4495800"/>
          </a:xfrm>
        </p:spPr>
        <p:txBody>
          <a:bodyPr>
            <a:noAutofit/>
          </a:bodyPr>
          <a:lstStyle/>
          <a:p>
            <a:pPr>
              <a:spcBef>
                <a:spcPts val="0"/>
              </a:spcBef>
              <a:buFont typeface="Symbol"/>
              <a:buChar char=""/>
              <a:tabLst>
                <a:tab pos="228600" algn="l"/>
              </a:tabLst>
            </a:pPr>
            <a:r>
              <a:rPr lang="en-US" sz="2000" b="1" i="1" u="sng" dirty="0" smtClean="0">
                <a:effectLst/>
                <a:latin typeface="Times New Roman"/>
                <a:ea typeface="Times New Roman"/>
              </a:rPr>
              <a:t>Cytoplasm</a:t>
            </a:r>
            <a:r>
              <a:rPr lang="en-US" sz="2000" b="1" dirty="0" smtClean="0">
                <a:effectLst/>
                <a:latin typeface="Times New Roman"/>
                <a:ea typeface="Times New Roman"/>
              </a:rPr>
              <a:t> is the fluid-like material inside the cell containing molecules and the organelles inside the cell membrane.</a:t>
            </a:r>
            <a:endParaRPr lang="en-US" sz="1100" b="1" dirty="0" smtClean="0">
              <a:effectLst/>
              <a:latin typeface="Courier New"/>
              <a:ea typeface="Times New Roman"/>
            </a:endParaRPr>
          </a:p>
          <a:p>
            <a:pPr>
              <a:spcBef>
                <a:spcPts val="0"/>
              </a:spcBef>
              <a:buFont typeface="Symbol"/>
              <a:buChar char=""/>
              <a:tabLst>
                <a:tab pos="228600" algn="l"/>
              </a:tabLst>
            </a:pPr>
            <a:endParaRPr lang="en-US" sz="1600" b="1" i="1" dirty="0" smtClean="0">
              <a:effectLst/>
              <a:latin typeface="Times New Roman"/>
              <a:ea typeface="Times New Roman"/>
            </a:endParaRPr>
          </a:p>
          <a:p>
            <a:pPr>
              <a:spcBef>
                <a:spcPts val="0"/>
              </a:spcBef>
              <a:buFont typeface="Symbol"/>
              <a:buChar char=""/>
              <a:tabLst>
                <a:tab pos="228600" algn="l"/>
              </a:tabLst>
            </a:pPr>
            <a:r>
              <a:rPr lang="en-US" sz="2000" b="1" i="1" u="sng" dirty="0" smtClean="0">
                <a:effectLst/>
                <a:latin typeface="Times New Roman"/>
                <a:ea typeface="Times New Roman"/>
              </a:rPr>
              <a:t>Cell membrane</a:t>
            </a:r>
            <a:r>
              <a:rPr lang="en-US" sz="2000" b="1" u="sng" dirty="0" smtClean="0">
                <a:effectLst/>
                <a:latin typeface="Times New Roman"/>
                <a:ea typeface="Times New Roman"/>
              </a:rPr>
              <a:t> (</a:t>
            </a:r>
            <a:r>
              <a:rPr lang="en-US" sz="2000" b="1" i="1" u="sng" dirty="0" smtClean="0">
                <a:effectLst/>
                <a:latin typeface="Times New Roman"/>
                <a:ea typeface="Times New Roman"/>
              </a:rPr>
              <a:t>plasma membrane</a:t>
            </a:r>
            <a:r>
              <a:rPr lang="en-US" sz="2000" b="1" u="sng" dirty="0" smtClean="0">
                <a:effectLst/>
                <a:latin typeface="Times New Roman"/>
                <a:ea typeface="Times New Roman"/>
              </a:rPr>
              <a:t>) </a:t>
            </a:r>
            <a:r>
              <a:rPr lang="en-US" sz="2000" b="1" dirty="0" smtClean="0">
                <a:effectLst/>
                <a:latin typeface="Times New Roman"/>
                <a:ea typeface="Times New Roman"/>
              </a:rPr>
              <a:t>encloses the cell and regulates the passage of materials between the cell and its environment; the cell membrane also aids in protection and support of the cell.</a:t>
            </a:r>
            <a:endParaRPr lang="en-US" sz="1100" b="1" dirty="0" smtClean="0">
              <a:effectLst/>
              <a:latin typeface="Courier New"/>
              <a:ea typeface="Times New Roman"/>
            </a:endParaRPr>
          </a:p>
          <a:p>
            <a:pPr marL="0" indent="0">
              <a:spcBef>
                <a:spcPts val="0"/>
              </a:spcBef>
              <a:buNone/>
              <a:tabLst>
                <a:tab pos="228600" algn="l"/>
              </a:tabLst>
            </a:pPr>
            <a:endParaRPr lang="en-US" sz="1600" b="1" i="1" dirty="0" smtClean="0">
              <a:effectLst/>
              <a:latin typeface="Times New Roman"/>
              <a:ea typeface="Times New Roman"/>
            </a:endParaRPr>
          </a:p>
          <a:p>
            <a:pPr>
              <a:spcBef>
                <a:spcPts val="0"/>
              </a:spcBef>
              <a:buFont typeface="Symbol"/>
              <a:buChar char=""/>
              <a:tabLst>
                <a:tab pos="228600" algn="l"/>
              </a:tabLst>
            </a:pPr>
            <a:r>
              <a:rPr lang="en-US" sz="2000" b="1" i="1" u="sng" dirty="0" smtClean="0">
                <a:effectLst/>
                <a:latin typeface="Times New Roman"/>
                <a:ea typeface="Times New Roman"/>
              </a:rPr>
              <a:t>Cell wall</a:t>
            </a:r>
            <a:r>
              <a:rPr lang="en-US" sz="2000" b="1" u="sng" dirty="0" smtClean="0">
                <a:effectLst/>
                <a:latin typeface="Times New Roman"/>
                <a:ea typeface="Times New Roman"/>
              </a:rPr>
              <a:t> </a:t>
            </a:r>
            <a:r>
              <a:rPr lang="en-US" sz="2000" b="1" dirty="0" smtClean="0">
                <a:effectLst/>
                <a:latin typeface="Times New Roman"/>
                <a:ea typeface="Times New Roman"/>
              </a:rPr>
              <a:t>is the cell structure that surrounds the cell membrane for protection and support in plant cells, bacteria, fungi, and some </a:t>
            </a:r>
            <a:r>
              <a:rPr lang="en-US" sz="2000" b="1" dirty="0" err="1" smtClean="0">
                <a:effectLst/>
                <a:latin typeface="Times New Roman"/>
                <a:ea typeface="Times New Roman"/>
              </a:rPr>
              <a:t>protists</a:t>
            </a:r>
            <a:r>
              <a:rPr lang="en-US" sz="2000" b="1" dirty="0" smtClean="0">
                <a:effectLst/>
                <a:latin typeface="Times New Roman"/>
                <a:ea typeface="Times New Roman"/>
              </a:rPr>
              <a:t>, and allows for specific substances to pass in and out of the cell.  </a:t>
            </a:r>
          </a:p>
          <a:p>
            <a:pPr marL="0" indent="0">
              <a:spcBef>
                <a:spcPts val="0"/>
              </a:spcBef>
              <a:buNone/>
              <a:tabLst>
                <a:tab pos="228600" algn="l"/>
              </a:tabLst>
            </a:pPr>
            <a:endParaRPr lang="en-US" sz="1100" b="1" dirty="0" smtClean="0">
              <a:effectLst/>
              <a:latin typeface="Courier New"/>
              <a:ea typeface="Times New Roman"/>
            </a:endParaRPr>
          </a:p>
          <a:p>
            <a:pPr lvl="0">
              <a:spcBef>
                <a:spcPts val="0"/>
              </a:spcBef>
              <a:buFont typeface="Symbol"/>
              <a:buChar char=""/>
              <a:tabLst>
                <a:tab pos="228600" algn="l"/>
              </a:tabLst>
            </a:pPr>
            <a:r>
              <a:rPr lang="en-US" sz="2000" b="1" i="1" u="sng" dirty="0" smtClean="0">
                <a:effectLst/>
                <a:latin typeface="Times New Roman"/>
                <a:ea typeface="Times New Roman"/>
              </a:rPr>
              <a:t>Nucleus</a:t>
            </a:r>
            <a:r>
              <a:rPr lang="en-US" sz="2000" b="1" dirty="0" smtClean="0">
                <a:effectLst/>
                <a:latin typeface="Times New Roman"/>
                <a:ea typeface="Times New Roman"/>
              </a:rPr>
              <a:t> contains the chromosomes which are composed of DNA (functions in the genetic control of the cell).</a:t>
            </a:r>
          </a:p>
          <a:p>
            <a:pPr>
              <a:spcBef>
                <a:spcPts val="0"/>
              </a:spcBef>
              <a:buFont typeface="Symbol"/>
              <a:buChar char=""/>
              <a:tabLst>
                <a:tab pos="228600" algn="l"/>
              </a:tabLst>
            </a:pPr>
            <a:endParaRPr lang="en-US" sz="1600" b="1" i="1" dirty="0" smtClean="0">
              <a:effectLst/>
              <a:latin typeface="Times New Roman"/>
              <a:ea typeface="Times New Roman"/>
            </a:endParaRPr>
          </a:p>
          <a:p>
            <a:pPr>
              <a:spcBef>
                <a:spcPts val="0"/>
              </a:spcBef>
              <a:buFont typeface="Symbol"/>
              <a:buChar char=""/>
              <a:tabLst>
                <a:tab pos="228600" algn="l"/>
              </a:tabLst>
            </a:pPr>
            <a:r>
              <a:rPr lang="en-US" sz="2000" b="1" i="1" u="sng" dirty="0" smtClean="0">
                <a:effectLst/>
                <a:latin typeface="Times New Roman"/>
                <a:ea typeface="Times New Roman"/>
              </a:rPr>
              <a:t>Nuclear membrane (</a:t>
            </a:r>
            <a:r>
              <a:rPr lang="en-US" sz="2000" b="1" u="sng" dirty="0" smtClean="0">
                <a:effectLst/>
                <a:latin typeface="Times New Roman"/>
                <a:ea typeface="Times New Roman"/>
              </a:rPr>
              <a:t>nuclear envelope</a:t>
            </a:r>
            <a:r>
              <a:rPr lang="en-US" sz="2000" b="1" dirty="0" smtClean="0">
                <a:effectLst/>
                <a:latin typeface="Times New Roman"/>
                <a:ea typeface="Times New Roman"/>
              </a:rPr>
              <a:t>) is the membrane that surrounds the nucleus of the cell and regulates the passage of materials between the nucleus and the cytoplasm.  </a:t>
            </a:r>
            <a:endParaRPr lang="en-US" sz="1100" b="1" dirty="0" smtClean="0">
              <a:effectLst/>
              <a:latin typeface="Courier New"/>
              <a:ea typeface="Times New Roman"/>
            </a:endParaRPr>
          </a:p>
          <a:p>
            <a:pPr lvl="0">
              <a:spcBef>
                <a:spcPts val="0"/>
              </a:spcBef>
              <a:buFont typeface="Symbol"/>
              <a:buChar char=""/>
              <a:tabLst>
                <a:tab pos="228600" algn="l"/>
              </a:tabLst>
            </a:pPr>
            <a:endParaRPr lang="en-US" sz="2400" i="1" dirty="0" smtClean="0">
              <a:effectLst/>
              <a:latin typeface="Times New Roman"/>
              <a:ea typeface="Times New Roman"/>
            </a:endParaRPr>
          </a:p>
          <a:p>
            <a:pPr lvl="0">
              <a:spcBef>
                <a:spcPts val="0"/>
              </a:spcBef>
              <a:buFont typeface="Symbol"/>
              <a:buChar char=""/>
              <a:tabLst>
                <a:tab pos="228600" algn="l"/>
              </a:tabLst>
            </a:pPr>
            <a:r>
              <a:rPr lang="en-US" sz="2000" b="1" i="1" u="sng" dirty="0" smtClean="0">
                <a:effectLst/>
                <a:latin typeface="Times New Roman"/>
                <a:ea typeface="Times New Roman"/>
              </a:rPr>
              <a:t>Cilia</a:t>
            </a:r>
            <a:r>
              <a:rPr lang="en-US" sz="2000" b="1" dirty="0" smtClean="0">
                <a:effectLst/>
                <a:latin typeface="Times New Roman"/>
                <a:ea typeface="Times New Roman"/>
              </a:rPr>
              <a:t> are short hair-like projections responsible for the movement of the cell.</a:t>
            </a:r>
          </a:p>
          <a:p>
            <a:pPr marL="0" lvl="0" indent="0">
              <a:spcBef>
                <a:spcPts val="0"/>
              </a:spcBef>
              <a:buNone/>
              <a:tabLst>
                <a:tab pos="228600" algn="l"/>
              </a:tabLst>
            </a:pPr>
            <a:endParaRPr lang="en-US" sz="1200" dirty="0" smtClean="0">
              <a:effectLst/>
              <a:latin typeface="Courier New"/>
              <a:ea typeface="Times New Roman"/>
            </a:endParaRPr>
          </a:p>
          <a:p>
            <a:pPr marL="0" lvl="0" indent="0">
              <a:spcBef>
                <a:spcPts val="0"/>
              </a:spcBef>
              <a:buNone/>
              <a:tabLst>
                <a:tab pos="228600" algn="l"/>
              </a:tabLst>
            </a:pPr>
            <a:endParaRPr lang="en-US" sz="1200" dirty="0" smtClean="0">
              <a:effectLst/>
              <a:latin typeface="Courier New"/>
              <a:ea typeface="Times New Roman"/>
            </a:endParaRPr>
          </a:p>
          <a:p>
            <a:pPr lvl="0">
              <a:spcBef>
                <a:spcPts val="0"/>
              </a:spcBef>
              <a:buFont typeface="Symbol"/>
              <a:buChar char=""/>
              <a:tabLst>
                <a:tab pos="228600" algn="l"/>
              </a:tabLst>
            </a:pPr>
            <a:r>
              <a:rPr lang="en-US" sz="2000" b="1" i="1" u="sng" dirty="0" smtClean="0">
                <a:effectLst/>
                <a:latin typeface="Times New Roman"/>
                <a:ea typeface="Times New Roman"/>
              </a:rPr>
              <a:t>Flagella</a:t>
            </a:r>
            <a:r>
              <a:rPr lang="en-US" sz="2000" b="1" dirty="0" smtClean="0">
                <a:effectLst/>
                <a:latin typeface="Times New Roman"/>
                <a:ea typeface="Times New Roman"/>
              </a:rPr>
              <a:t> are long whip-like fibers responsible for the movement of some cells</a:t>
            </a:r>
            <a:endParaRPr lang="en-US" sz="2000" b="1" dirty="0" smtClean="0"/>
          </a:p>
          <a:p>
            <a:pPr lvl="0">
              <a:spcBef>
                <a:spcPts val="0"/>
              </a:spcBef>
              <a:buFont typeface="Symbol"/>
              <a:buChar char=""/>
              <a:tabLst>
                <a:tab pos="228600" algn="l"/>
              </a:tabLst>
            </a:pPr>
            <a:endParaRPr lang="en-US" sz="1600" i="1" dirty="0" smtClean="0">
              <a:effectLst/>
              <a:latin typeface="Times New Roman"/>
              <a:ea typeface="Times New Roman"/>
            </a:endParaRPr>
          </a:p>
        </p:txBody>
      </p:sp>
    </p:spTree>
    <p:extLst>
      <p:ext uri="{BB962C8B-B14F-4D97-AF65-F5344CB8AC3E}">
        <p14:creationId xmlns:p14="http://schemas.microsoft.com/office/powerpoint/2010/main" val="6736796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096000"/>
          </a:xfrm>
        </p:spPr>
        <p:txBody>
          <a:bodyPr>
            <a:normAutofit fontScale="40000" lnSpcReduction="20000"/>
          </a:bodyPr>
          <a:lstStyle/>
          <a:p>
            <a:pPr lvl="0">
              <a:spcBef>
                <a:spcPts val="0"/>
              </a:spcBef>
              <a:buFont typeface="Symbol"/>
              <a:buChar char=""/>
              <a:tabLst>
                <a:tab pos="228600" algn="l"/>
              </a:tabLst>
            </a:pPr>
            <a:r>
              <a:rPr lang="en-US" sz="5000" b="1" i="1" dirty="0" smtClean="0">
                <a:effectLst/>
                <a:latin typeface="Times New Roman"/>
                <a:ea typeface="Times New Roman"/>
              </a:rPr>
              <a:t>Mitochondria</a:t>
            </a:r>
            <a:r>
              <a:rPr lang="en-US" sz="5000" b="1" dirty="0" smtClean="0">
                <a:effectLst/>
                <a:latin typeface="Times New Roman"/>
                <a:ea typeface="Times New Roman"/>
              </a:rPr>
              <a:t> are the sites of cellular respiration, a process which supplies the cell with energy. </a:t>
            </a:r>
          </a:p>
          <a:p>
            <a:pPr lvl="0">
              <a:spcBef>
                <a:spcPts val="0"/>
              </a:spcBef>
              <a:buFont typeface="Symbol"/>
              <a:buChar char=""/>
              <a:tabLst>
                <a:tab pos="228600" algn="l"/>
              </a:tabLst>
            </a:pPr>
            <a:endParaRPr lang="en-US" sz="7000" b="1" i="1" dirty="0" smtClean="0">
              <a:effectLst/>
              <a:latin typeface="Times New Roman"/>
              <a:ea typeface="Times New Roman"/>
            </a:endParaRPr>
          </a:p>
          <a:p>
            <a:pPr lvl="0">
              <a:spcBef>
                <a:spcPts val="0"/>
              </a:spcBef>
              <a:buFont typeface="Symbol"/>
              <a:buChar char=""/>
              <a:tabLst>
                <a:tab pos="228600" algn="l"/>
              </a:tabLst>
            </a:pPr>
            <a:r>
              <a:rPr lang="en-US" sz="5000" b="1" i="1" dirty="0" smtClean="0">
                <a:effectLst/>
                <a:latin typeface="Times New Roman"/>
                <a:ea typeface="Times New Roman"/>
              </a:rPr>
              <a:t>Chloroplasts</a:t>
            </a:r>
            <a:r>
              <a:rPr lang="en-US" sz="5000" b="1" dirty="0" smtClean="0">
                <a:effectLst/>
                <a:latin typeface="Times New Roman"/>
                <a:ea typeface="Times New Roman"/>
              </a:rPr>
              <a:t> are found only in plant cells, contain the green pigment, </a:t>
            </a:r>
            <a:r>
              <a:rPr lang="en-US" sz="5000" b="1" i="1" dirty="0" smtClean="0">
                <a:effectLst/>
                <a:latin typeface="Times New Roman"/>
                <a:ea typeface="Times New Roman"/>
              </a:rPr>
              <a:t>chlorophyll,</a:t>
            </a:r>
            <a:r>
              <a:rPr lang="en-US" sz="5000" b="1" dirty="0" smtClean="0">
                <a:effectLst/>
                <a:latin typeface="Times New Roman"/>
                <a:ea typeface="Times New Roman"/>
              </a:rPr>
              <a:t> where photosynthesis takes place. </a:t>
            </a:r>
            <a:endParaRPr lang="en-US" sz="5000" b="1" dirty="0" smtClean="0">
              <a:effectLst/>
              <a:latin typeface="Courier New"/>
              <a:ea typeface="Times New Roman"/>
            </a:endParaRPr>
          </a:p>
          <a:p>
            <a:pPr lvl="0">
              <a:spcBef>
                <a:spcPts val="0"/>
              </a:spcBef>
              <a:buFont typeface="Symbol"/>
              <a:buChar char=""/>
              <a:tabLst>
                <a:tab pos="228600" algn="l"/>
              </a:tabLst>
            </a:pPr>
            <a:endParaRPr lang="en-US" sz="6000" b="1" i="1" dirty="0" smtClean="0">
              <a:effectLst/>
              <a:latin typeface="Times New Roman"/>
              <a:ea typeface="Times New Roman"/>
            </a:endParaRPr>
          </a:p>
          <a:p>
            <a:pPr lvl="0">
              <a:spcBef>
                <a:spcPts val="0"/>
              </a:spcBef>
              <a:buFont typeface="Symbol"/>
              <a:buChar char=""/>
              <a:tabLst>
                <a:tab pos="228600" algn="l"/>
              </a:tabLst>
            </a:pPr>
            <a:r>
              <a:rPr lang="en-US" sz="5000" b="1" i="1" dirty="0" smtClean="0">
                <a:effectLst/>
                <a:latin typeface="Times New Roman"/>
                <a:ea typeface="Times New Roman"/>
              </a:rPr>
              <a:t>Lysosomes</a:t>
            </a:r>
            <a:r>
              <a:rPr lang="en-US" sz="5000" b="1" dirty="0" smtClean="0">
                <a:effectLst/>
                <a:latin typeface="Times New Roman"/>
                <a:ea typeface="Times New Roman"/>
              </a:rPr>
              <a:t> contain chemicals called </a:t>
            </a:r>
            <a:r>
              <a:rPr lang="en-US" sz="5000" b="1" i="1" dirty="0" smtClean="0">
                <a:effectLst/>
                <a:latin typeface="Times New Roman"/>
                <a:ea typeface="Times New Roman"/>
              </a:rPr>
              <a:t>enzymes</a:t>
            </a:r>
            <a:r>
              <a:rPr lang="en-US" sz="5000" b="1" dirty="0" smtClean="0">
                <a:effectLst/>
                <a:latin typeface="Times New Roman"/>
                <a:ea typeface="Times New Roman"/>
              </a:rPr>
              <a:t> necessary for digesting certain materials in the cell. </a:t>
            </a:r>
          </a:p>
          <a:p>
            <a:pPr lvl="0">
              <a:spcBef>
                <a:spcPts val="0"/>
              </a:spcBef>
              <a:buFont typeface="Symbol"/>
              <a:buChar char=""/>
              <a:tabLst>
                <a:tab pos="228600" algn="l"/>
              </a:tabLst>
            </a:pPr>
            <a:endParaRPr lang="en-US" sz="5000" b="1" i="1" dirty="0" smtClean="0">
              <a:effectLst/>
              <a:latin typeface="Times New Roman"/>
              <a:ea typeface="Times New Roman"/>
            </a:endParaRPr>
          </a:p>
          <a:p>
            <a:pPr lvl="0">
              <a:spcBef>
                <a:spcPts val="0"/>
              </a:spcBef>
              <a:buFont typeface="Symbol"/>
              <a:buChar char=""/>
              <a:tabLst>
                <a:tab pos="228600" algn="l"/>
              </a:tabLst>
            </a:pPr>
            <a:r>
              <a:rPr lang="en-US" sz="5000" b="1" i="1" dirty="0" smtClean="0">
                <a:effectLst/>
                <a:latin typeface="Times New Roman"/>
                <a:ea typeface="Times New Roman"/>
              </a:rPr>
              <a:t>Vacuoles</a:t>
            </a:r>
            <a:r>
              <a:rPr lang="en-US" sz="5000" b="1" dirty="0" smtClean="0">
                <a:effectLst/>
                <a:latin typeface="Times New Roman"/>
                <a:ea typeface="Times New Roman"/>
              </a:rPr>
              <a:t> store materials, primarily water.   Vacuoles in animal cells are much smaller than those in plant cells.</a:t>
            </a:r>
            <a:endParaRPr lang="en-US" sz="5000" b="1" dirty="0" smtClean="0">
              <a:effectLst/>
              <a:latin typeface="Courier New"/>
              <a:ea typeface="Times New Roman"/>
            </a:endParaRPr>
          </a:p>
          <a:p>
            <a:pPr marL="0" lvl="0" indent="0">
              <a:spcBef>
                <a:spcPts val="0"/>
              </a:spcBef>
              <a:buNone/>
              <a:tabLst>
                <a:tab pos="228600" algn="l"/>
              </a:tabLst>
            </a:pPr>
            <a:endParaRPr lang="en-US" sz="7000" b="1" i="1" dirty="0" smtClean="0">
              <a:effectLst/>
              <a:latin typeface="Times New Roman"/>
              <a:ea typeface="Times New Roman"/>
            </a:endParaRPr>
          </a:p>
          <a:p>
            <a:pPr lvl="0">
              <a:spcBef>
                <a:spcPts val="0"/>
              </a:spcBef>
              <a:buFont typeface="Symbol"/>
              <a:buChar char=""/>
              <a:tabLst>
                <a:tab pos="228600" algn="l"/>
              </a:tabLst>
            </a:pPr>
            <a:r>
              <a:rPr lang="en-US" sz="5000" b="1" i="1" dirty="0" smtClean="0">
                <a:effectLst/>
                <a:latin typeface="Times New Roman"/>
                <a:ea typeface="Times New Roman"/>
              </a:rPr>
              <a:t>Ribosomes</a:t>
            </a:r>
            <a:r>
              <a:rPr lang="en-US" sz="5000" b="1" dirty="0" smtClean="0">
                <a:effectLst/>
                <a:latin typeface="Times New Roman"/>
                <a:ea typeface="Times New Roman"/>
              </a:rPr>
              <a:t> are the sites of protein synthesis; some are located on the ER, others are found in the cytoplasm.</a:t>
            </a:r>
            <a:endParaRPr lang="en-US" sz="5000" b="1" dirty="0" smtClean="0">
              <a:effectLst/>
              <a:latin typeface="Courier New"/>
              <a:ea typeface="Times New Roman"/>
            </a:endParaRPr>
          </a:p>
          <a:p>
            <a:pPr lvl="0">
              <a:spcBef>
                <a:spcPts val="0"/>
              </a:spcBef>
              <a:buFont typeface="Symbol"/>
              <a:buChar char=""/>
              <a:tabLst>
                <a:tab pos="228600" algn="l"/>
              </a:tabLst>
            </a:pPr>
            <a:endParaRPr lang="en-US" sz="6000" b="1" i="1" dirty="0" smtClean="0">
              <a:effectLst/>
              <a:latin typeface="Times New Roman"/>
              <a:ea typeface="Times New Roman"/>
            </a:endParaRPr>
          </a:p>
          <a:p>
            <a:pPr lvl="0">
              <a:spcBef>
                <a:spcPts val="0"/>
              </a:spcBef>
              <a:buFont typeface="Symbol"/>
              <a:buChar char=""/>
              <a:tabLst>
                <a:tab pos="228600" algn="l"/>
              </a:tabLst>
            </a:pPr>
            <a:r>
              <a:rPr lang="en-US" sz="5000" b="1" i="1" dirty="0" smtClean="0">
                <a:effectLst/>
                <a:latin typeface="Times New Roman"/>
                <a:ea typeface="Times New Roman"/>
              </a:rPr>
              <a:t>Endoplasmic reticulum (ER)</a:t>
            </a:r>
            <a:r>
              <a:rPr lang="en-US" sz="5000" b="1" dirty="0" smtClean="0">
                <a:effectLst/>
                <a:latin typeface="Times New Roman"/>
                <a:ea typeface="Times New Roman"/>
              </a:rPr>
              <a:t> is a complex, extensive network that transports materials throughout the inside of a cell.</a:t>
            </a:r>
            <a:endParaRPr lang="en-US" sz="5000" b="1" dirty="0" smtClean="0">
              <a:effectLst/>
              <a:latin typeface="Courier New"/>
              <a:ea typeface="Times New Roman"/>
            </a:endParaRPr>
          </a:p>
          <a:p>
            <a:pPr lvl="1">
              <a:spcBef>
                <a:spcPts val="0"/>
              </a:spcBef>
              <a:buFont typeface="Courier New"/>
              <a:buChar char="o"/>
              <a:tabLst>
                <a:tab pos="457200" algn="l"/>
              </a:tabLst>
            </a:pPr>
            <a:r>
              <a:rPr lang="en-US" sz="5000" b="1" dirty="0" smtClean="0">
                <a:effectLst/>
                <a:latin typeface="Times New Roman"/>
                <a:ea typeface="Times New Roman"/>
              </a:rPr>
              <a:t>Rough ER has ribosomes attached to the surface </a:t>
            </a:r>
            <a:r>
              <a:rPr lang="en-US" sz="5000" b="1" dirty="0">
                <a:latin typeface="Times New Roman"/>
                <a:ea typeface="Times New Roman"/>
              </a:rPr>
              <a:t>(</a:t>
            </a:r>
            <a:r>
              <a:rPr lang="en-US" sz="5000" b="1" dirty="0" smtClean="0">
                <a:effectLst/>
                <a:latin typeface="Times New Roman"/>
                <a:ea typeface="Times New Roman"/>
              </a:rPr>
              <a:t>ribosome-studded).</a:t>
            </a:r>
            <a:endParaRPr lang="en-US" sz="5000" b="1" dirty="0" smtClean="0">
              <a:effectLst/>
              <a:latin typeface="Courier New"/>
              <a:ea typeface="Times New Roman"/>
            </a:endParaRPr>
          </a:p>
          <a:p>
            <a:pPr lvl="1">
              <a:spcBef>
                <a:spcPts val="0"/>
              </a:spcBef>
              <a:buFont typeface="Courier New"/>
              <a:buChar char="o"/>
              <a:tabLst>
                <a:tab pos="457200" algn="l"/>
              </a:tabLst>
            </a:pPr>
            <a:r>
              <a:rPr lang="en-US" sz="5000" b="1" dirty="0" smtClean="0">
                <a:effectLst/>
                <a:latin typeface="Times New Roman"/>
                <a:ea typeface="Times New Roman"/>
              </a:rPr>
              <a:t>Smooth ER has no attached ribosomes.</a:t>
            </a:r>
            <a:endParaRPr lang="en-US" sz="5000" b="1" dirty="0" smtClean="0">
              <a:effectLst/>
              <a:latin typeface="Courier New"/>
              <a:ea typeface="Times New Roman"/>
            </a:endParaRPr>
          </a:p>
          <a:p>
            <a:pPr lvl="0">
              <a:spcBef>
                <a:spcPts val="0"/>
              </a:spcBef>
              <a:buFont typeface="Symbol"/>
              <a:buChar char=""/>
              <a:tabLst>
                <a:tab pos="228600" algn="l"/>
              </a:tabLst>
            </a:pPr>
            <a:endParaRPr lang="en-US" sz="5000" b="1" i="1" dirty="0" smtClean="0">
              <a:effectLst/>
              <a:latin typeface="Times New Roman"/>
              <a:ea typeface="Times New Roman"/>
            </a:endParaRPr>
          </a:p>
          <a:p>
            <a:pPr lvl="0">
              <a:spcBef>
                <a:spcPts val="0"/>
              </a:spcBef>
              <a:buFont typeface="Symbol"/>
              <a:buChar char=""/>
              <a:tabLst>
                <a:tab pos="228600" algn="l"/>
              </a:tabLst>
            </a:pPr>
            <a:endParaRPr lang="en-US" sz="5000" b="1" i="1" dirty="0">
              <a:latin typeface="Times New Roman"/>
              <a:ea typeface="Times New Roman"/>
            </a:endParaRPr>
          </a:p>
          <a:p>
            <a:pPr lvl="0">
              <a:spcBef>
                <a:spcPts val="0"/>
              </a:spcBef>
              <a:buFont typeface="Symbol"/>
              <a:buChar char=""/>
              <a:tabLst>
                <a:tab pos="228600" algn="l"/>
              </a:tabLst>
            </a:pPr>
            <a:r>
              <a:rPr lang="en-US" sz="5000" b="1" i="1" dirty="0" smtClean="0">
                <a:effectLst/>
                <a:latin typeface="Times New Roman"/>
                <a:ea typeface="Times New Roman"/>
              </a:rPr>
              <a:t>Golgi apparatus</a:t>
            </a:r>
            <a:r>
              <a:rPr lang="en-US" sz="5000" b="1" dirty="0" smtClean="0">
                <a:effectLst/>
                <a:latin typeface="Times New Roman"/>
                <a:ea typeface="Times New Roman"/>
              </a:rPr>
              <a:t> modifies, collects, packages, and distributes molecules within the cell or outside the cell.</a:t>
            </a:r>
            <a:endParaRPr lang="en-US" sz="5000" b="1" dirty="0" smtClean="0">
              <a:effectLst/>
              <a:latin typeface="Courier New"/>
              <a:ea typeface="Times New Roman"/>
            </a:endParaRPr>
          </a:p>
          <a:p>
            <a:endParaRPr lang="en-US" dirty="0"/>
          </a:p>
        </p:txBody>
      </p:sp>
    </p:spTree>
    <p:extLst>
      <p:ext uri="{BB962C8B-B14F-4D97-AF65-F5344CB8AC3E}">
        <p14:creationId xmlns:p14="http://schemas.microsoft.com/office/powerpoint/2010/main" val="415434002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4000"/>
              <a:t>Construction of the Cell Membrane</a:t>
            </a:r>
          </a:p>
        </p:txBody>
      </p:sp>
      <p:sp>
        <p:nvSpPr>
          <p:cNvPr id="9219" name="Rectangle 3"/>
          <p:cNvSpPr>
            <a:spLocks noGrp="1" noChangeArrowheads="1"/>
          </p:cNvSpPr>
          <p:nvPr>
            <p:ph type="body" idx="1"/>
          </p:nvPr>
        </p:nvSpPr>
        <p:spPr/>
        <p:txBody>
          <a:bodyPr/>
          <a:lstStyle/>
          <a:p>
            <a:r>
              <a:rPr lang="en-US" u="sng"/>
              <a:t>Phospholipid bilayer</a:t>
            </a:r>
            <a:r>
              <a:rPr lang="en-US"/>
              <a:t>:  two layers of phospholipids positioned tail to tail. </a:t>
            </a:r>
          </a:p>
        </p:txBody>
      </p:sp>
      <p:pic>
        <p:nvPicPr>
          <p:cNvPr id="9220" name="Picture 4" descr="templipid.jpg (154269 bytes)"/>
          <p:cNvPicPr>
            <a:picLocks noChangeAspect="1" noChangeArrowheads="1"/>
          </p:cNvPicPr>
          <p:nvPr/>
        </p:nvPicPr>
        <p:blipFill>
          <a:blip r:embed="rId2">
            <a:extLst>
              <a:ext uri="{28A0092B-C50C-407E-A947-70E740481C1C}">
                <a14:useLocalDpi xmlns:a14="http://schemas.microsoft.com/office/drawing/2010/main" val="0"/>
              </a:ext>
            </a:extLst>
          </a:blip>
          <a:srcRect l="10051" t="14171" b="49733"/>
          <a:stretch>
            <a:fillRect/>
          </a:stretch>
        </p:blipFill>
        <p:spPr bwMode="auto">
          <a:xfrm>
            <a:off x="2971800" y="3124200"/>
            <a:ext cx="45529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p:cNvSpPr txBox="1">
            <a:spLocks noChangeArrowheads="1"/>
          </p:cNvSpPr>
          <p:nvPr/>
        </p:nvSpPr>
        <p:spPr bwMode="auto">
          <a:xfrm>
            <a:off x="838200" y="38862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cs typeface="Arial" charset="0"/>
              </a:rPr>
              <a:t>Fluid mosaic model</a:t>
            </a:r>
          </a:p>
        </p:txBody>
      </p:sp>
    </p:spTree>
    <p:extLst>
      <p:ext uri="{BB962C8B-B14F-4D97-AF65-F5344CB8AC3E}">
        <p14:creationId xmlns:p14="http://schemas.microsoft.com/office/powerpoint/2010/main" val="42163995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What does this really look like? </a:t>
            </a:r>
          </a:p>
        </p:txBody>
      </p:sp>
      <p:pic>
        <p:nvPicPr>
          <p:cNvPr id="1024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00225" y="1219200"/>
            <a:ext cx="5286375" cy="2176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Rectangle 4"/>
          <p:cNvSpPr>
            <a:spLocks noChangeArrowheads="1"/>
          </p:cNvSpPr>
          <p:nvPr/>
        </p:nvSpPr>
        <p:spPr bwMode="auto">
          <a:xfrm>
            <a:off x="685800" y="3490913"/>
            <a:ext cx="77724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3200">
                <a:cs typeface="Arial" charset="0"/>
              </a:rPr>
              <a:t>The nonpolar tails (middle layer) help keep unwanted materials out of the cell.</a:t>
            </a:r>
          </a:p>
          <a:p>
            <a:endParaRPr lang="en-US" sz="3200">
              <a:cs typeface="Arial" charset="0"/>
            </a:endParaRPr>
          </a:p>
          <a:p>
            <a:r>
              <a:rPr lang="en-US" sz="3200">
                <a:cs typeface="Arial" charset="0"/>
              </a:rPr>
              <a:t>The polar heads on the outside, allow the cell to mingle with most “body” fluids which are water soluble. </a:t>
            </a:r>
          </a:p>
        </p:txBody>
      </p:sp>
    </p:spTree>
    <p:extLst>
      <p:ext uri="{BB962C8B-B14F-4D97-AF65-F5344CB8AC3E}">
        <p14:creationId xmlns:p14="http://schemas.microsoft.com/office/powerpoint/2010/main" val="29334158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solidFill>
            <a:schemeClr val="accent1">
              <a:lumMod val="60000"/>
              <a:lumOff val="40000"/>
            </a:schemeClr>
          </a:solidFill>
          <a:ln>
            <a:solidFill>
              <a:schemeClr val="accent1">
                <a:lumMod val="75000"/>
              </a:schemeClr>
            </a:solidFill>
          </a:ln>
        </p:spPr>
        <p:txBody>
          <a:bodyPr>
            <a:normAutofit fontScale="90000"/>
          </a:bodyPr>
          <a:lstStyle/>
          <a:p>
            <a:r>
              <a:rPr lang="en-US" b="1" dirty="0" smtClean="0"/>
              <a:t>All living things grow and develop.</a:t>
            </a:r>
            <a:br>
              <a:rPr lang="en-US" b="1" dirty="0" smtClean="0"/>
            </a:br>
            <a:r>
              <a:rPr lang="en-US" b="1" dirty="0" smtClean="0"/>
              <a:t>All cells come from pre-existing cells. </a:t>
            </a:r>
            <a:endParaRPr lang="en-US" b="1" dirty="0"/>
          </a:p>
        </p:txBody>
      </p:sp>
      <p:sp>
        <p:nvSpPr>
          <p:cNvPr id="3" name="Content Placeholder 2"/>
          <p:cNvSpPr>
            <a:spLocks noGrp="1"/>
          </p:cNvSpPr>
          <p:nvPr>
            <p:ph idx="1"/>
          </p:nvPr>
        </p:nvSpPr>
        <p:spPr>
          <a:xfrm>
            <a:off x="457200" y="1219200"/>
            <a:ext cx="8229600" cy="4158343"/>
          </a:xfrm>
        </p:spPr>
        <p:txBody>
          <a:bodyPr>
            <a:normAutofit/>
          </a:bodyPr>
          <a:lstStyle/>
          <a:p>
            <a:pPr marL="0" indent="0" algn="ctr">
              <a:buNone/>
            </a:pPr>
            <a:r>
              <a:rPr lang="en-US" sz="2800" dirty="0" smtClean="0"/>
              <a:t>Cells</a:t>
            </a:r>
            <a:r>
              <a:rPr lang="en-US" sz="2800" dirty="0" smtClean="0">
                <a:sym typeface="Wingdings" pitchFamily="2" charset="2"/>
              </a:rPr>
              <a:t> T</a:t>
            </a:r>
            <a:r>
              <a:rPr lang="en-US" sz="2800" dirty="0" smtClean="0"/>
              <a:t>issues</a:t>
            </a:r>
            <a:r>
              <a:rPr lang="en-US" sz="2800" dirty="0" smtClean="0">
                <a:sym typeface="Wingdings" pitchFamily="2" charset="2"/>
              </a:rPr>
              <a:t> Organs Organ systems Organisms</a:t>
            </a:r>
          </a:p>
          <a:p>
            <a:pPr marL="0" indent="0" algn="ctr">
              <a:buNone/>
            </a:pPr>
            <a:endParaRPr lang="en-US" sz="2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229600" cy="3624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5334000"/>
            <a:ext cx="8229600" cy="1200329"/>
          </a:xfrm>
          <a:prstGeom prst="rect">
            <a:avLst/>
          </a:prstGeom>
          <a:noFill/>
        </p:spPr>
        <p:txBody>
          <a:bodyPr wrap="square" rtlCol="0">
            <a:spAutoFit/>
          </a:bodyPr>
          <a:lstStyle/>
          <a:p>
            <a:pPr algn="ctr"/>
            <a:r>
              <a:rPr lang="en-US" b="1" dirty="0" smtClean="0"/>
              <a:t>Once a sperm cell fertilizes an egg cell, the new cell (zygote) undergoes cell division and the cells begin to </a:t>
            </a:r>
            <a:r>
              <a:rPr lang="en-US" b="1" u="sng" dirty="0" smtClean="0">
                <a:solidFill>
                  <a:schemeClr val="accent1">
                    <a:lumMod val="75000"/>
                  </a:schemeClr>
                </a:solidFill>
              </a:rPr>
              <a:t>differentiate/specialize</a:t>
            </a:r>
            <a:r>
              <a:rPr lang="en-US" b="1" dirty="0" smtClean="0"/>
              <a:t> into specific cell types.  Some become muscle cells or skin cells or connective tissue, etc.  </a:t>
            </a:r>
            <a:r>
              <a:rPr lang="en-US" b="1" dirty="0" smtClean="0">
                <a:solidFill>
                  <a:schemeClr val="accent1">
                    <a:lumMod val="75000"/>
                  </a:schemeClr>
                </a:solidFill>
              </a:rPr>
              <a:t>All cells in the same organism have the same DNA, it’s just that certain cells USE certain segments of the DNA.   </a:t>
            </a:r>
            <a:endParaRPr lang="en-US" b="1" dirty="0">
              <a:solidFill>
                <a:schemeClr val="accent1">
                  <a:lumMod val="75000"/>
                </a:schemeClr>
              </a:solidFill>
            </a:endParaRPr>
          </a:p>
        </p:txBody>
      </p:sp>
    </p:spTree>
    <p:extLst>
      <p:ext uri="{BB962C8B-B14F-4D97-AF65-F5344CB8AC3E}">
        <p14:creationId xmlns:p14="http://schemas.microsoft.com/office/powerpoint/2010/main" val="233724499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4495800" cy="685800"/>
          </a:xfrm>
          <a:solidFill>
            <a:schemeClr val="accent1">
              <a:lumMod val="60000"/>
              <a:lumOff val="40000"/>
            </a:schemeClr>
          </a:solidFill>
        </p:spPr>
        <p:txBody>
          <a:bodyPr>
            <a:normAutofit fontScale="90000"/>
          </a:bodyPr>
          <a:lstStyle/>
          <a:p>
            <a:r>
              <a:rPr lang="en-US" sz="4000" b="1" dirty="0" smtClean="0"/>
              <a:t>What are Stem Cells?</a:t>
            </a:r>
            <a:endParaRPr lang="en-US" sz="4000" b="1" dirty="0"/>
          </a:p>
        </p:txBody>
      </p:sp>
      <p:sp>
        <p:nvSpPr>
          <p:cNvPr id="3" name="Content Placeholder 2"/>
          <p:cNvSpPr>
            <a:spLocks noGrp="1"/>
          </p:cNvSpPr>
          <p:nvPr>
            <p:ph idx="1"/>
          </p:nvPr>
        </p:nvSpPr>
        <p:spPr>
          <a:xfrm>
            <a:off x="228600" y="838200"/>
            <a:ext cx="8458200" cy="5638800"/>
          </a:xfrm>
        </p:spPr>
        <p:txBody>
          <a:bodyPr>
            <a:normAutofit fontScale="70000" lnSpcReduction="20000"/>
          </a:bodyPr>
          <a:lstStyle/>
          <a:p>
            <a:pPr>
              <a:spcBef>
                <a:spcPts val="0"/>
              </a:spcBef>
              <a:buSzPct val="44000"/>
              <a:tabLst>
                <a:tab pos="228600" algn="l"/>
              </a:tabLst>
            </a:pPr>
            <a:r>
              <a:rPr lang="en-US" i="1" spc="0" dirty="0" smtClean="0">
                <a:effectLst/>
                <a:latin typeface="Arial" pitchFamily="34" charset="0"/>
                <a:ea typeface="Times New Roman"/>
                <a:cs typeface="Arial" pitchFamily="34" charset="0"/>
              </a:rPr>
              <a:t/>
            </a:r>
            <a:br>
              <a:rPr lang="en-US" i="1" spc="0" dirty="0" smtClean="0">
                <a:effectLst/>
                <a:latin typeface="Arial" pitchFamily="34" charset="0"/>
                <a:ea typeface="Times New Roman"/>
                <a:cs typeface="Arial" pitchFamily="34" charset="0"/>
              </a:rPr>
            </a:br>
            <a:r>
              <a:rPr lang="en-US" i="1" spc="0" dirty="0" smtClean="0">
                <a:solidFill>
                  <a:schemeClr val="tx2">
                    <a:lumMod val="75000"/>
                  </a:schemeClr>
                </a:solidFill>
                <a:effectLst/>
                <a:latin typeface="Arial" pitchFamily="34" charset="0"/>
                <a:ea typeface="Times New Roman"/>
                <a:cs typeface="Arial" pitchFamily="34" charset="0"/>
              </a:rPr>
              <a:t>Stem cells</a:t>
            </a:r>
            <a:r>
              <a:rPr lang="en-US" spc="0" dirty="0" smtClean="0">
                <a:solidFill>
                  <a:schemeClr val="tx2">
                    <a:lumMod val="75000"/>
                  </a:schemeClr>
                </a:solidFill>
                <a:effectLst/>
                <a:latin typeface="Arial" pitchFamily="34" charset="0"/>
                <a:ea typeface="Times New Roman"/>
                <a:cs typeface="Arial" pitchFamily="34" charset="0"/>
              </a:rPr>
              <a:t> are some of the </a:t>
            </a:r>
            <a:br>
              <a:rPr lang="en-US" spc="0" dirty="0" smtClean="0">
                <a:solidFill>
                  <a:schemeClr val="tx2">
                    <a:lumMod val="75000"/>
                  </a:schemeClr>
                </a:solidFill>
                <a:effectLst/>
                <a:latin typeface="Arial" pitchFamily="34" charset="0"/>
                <a:ea typeface="Times New Roman"/>
                <a:cs typeface="Arial" pitchFamily="34" charset="0"/>
              </a:rPr>
            </a:br>
            <a:r>
              <a:rPr lang="en-US" spc="0" dirty="0" smtClean="0">
                <a:solidFill>
                  <a:schemeClr val="tx2">
                    <a:lumMod val="75000"/>
                  </a:schemeClr>
                </a:solidFill>
                <a:effectLst/>
                <a:latin typeface="Arial" pitchFamily="34" charset="0"/>
                <a:ea typeface="Times New Roman"/>
                <a:cs typeface="Arial" pitchFamily="34" charset="0"/>
              </a:rPr>
              <a:t>first cells to form after </a:t>
            </a:r>
            <a:br>
              <a:rPr lang="en-US" spc="0" dirty="0" smtClean="0">
                <a:solidFill>
                  <a:schemeClr val="tx2">
                    <a:lumMod val="75000"/>
                  </a:schemeClr>
                </a:solidFill>
                <a:effectLst/>
                <a:latin typeface="Arial" pitchFamily="34" charset="0"/>
                <a:ea typeface="Times New Roman"/>
                <a:cs typeface="Arial" pitchFamily="34" charset="0"/>
              </a:rPr>
            </a:br>
            <a:r>
              <a:rPr lang="en-US" spc="0" dirty="0" smtClean="0">
                <a:solidFill>
                  <a:schemeClr val="tx2">
                    <a:lumMod val="75000"/>
                  </a:schemeClr>
                </a:solidFill>
                <a:effectLst/>
                <a:latin typeface="Arial" pitchFamily="34" charset="0"/>
                <a:ea typeface="Times New Roman"/>
                <a:cs typeface="Arial" pitchFamily="34" charset="0"/>
              </a:rPr>
              <a:t>sperm-egg fertilization.  </a:t>
            </a:r>
          </a:p>
          <a:p>
            <a:pPr lvl="0">
              <a:spcBef>
                <a:spcPts val="0"/>
              </a:spcBef>
              <a:buSzPts val="1200"/>
              <a:buFont typeface="Symbol"/>
              <a:buChar char=""/>
              <a:tabLst>
                <a:tab pos="228600" algn="l"/>
              </a:tabLst>
            </a:pPr>
            <a:endParaRPr lang="en-US" spc="0" dirty="0" smtClean="0">
              <a:solidFill>
                <a:schemeClr val="tx2">
                  <a:lumMod val="75000"/>
                </a:schemeClr>
              </a:solidFill>
              <a:effectLst/>
              <a:latin typeface="Arial" pitchFamily="34" charset="0"/>
              <a:ea typeface="Times New Roman"/>
              <a:cs typeface="Arial" pitchFamily="34" charset="0"/>
            </a:endParaRPr>
          </a:p>
          <a:p>
            <a:pPr>
              <a:spcBef>
                <a:spcPts val="0"/>
              </a:spcBef>
              <a:buSzPts val="1200"/>
              <a:tabLst>
                <a:tab pos="228600" algn="l"/>
              </a:tabLst>
            </a:pPr>
            <a:r>
              <a:rPr lang="en-US" dirty="0" smtClean="0">
                <a:solidFill>
                  <a:schemeClr val="tx2">
                    <a:lumMod val="75000"/>
                  </a:schemeClr>
                </a:solidFill>
                <a:latin typeface="Arial" pitchFamily="34" charset="0"/>
                <a:ea typeface="Times New Roman"/>
                <a:cs typeface="Arial" pitchFamily="34" charset="0"/>
              </a:rPr>
              <a:t>Stem cells are </a:t>
            </a:r>
            <a:r>
              <a:rPr lang="en-US" spc="0" dirty="0" smtClean="0">
                <a:solidFill>
                  <a:schemeClr val="tx2">
                    <a:lumMod val="75000"/>
                  </a:schemeClr>
                </a:solidFill>
                <a:effectLst/>
                <a:latin typeface="Arial" pitchFamily="34" charset="0"/>
                <a:ea typeface="Times New Roman"/>
                <a:cs typeface="Arial" pitchFamily="34" charset="0"/>
              </a:rPr>
              <a:t>unspecialized/</a:t>
            </a:r>
            <a:br>
              <a:rPr lang="en-US" spc="0" dirty="0" smtClean="0">
                <a:solidFill>
                  <a:schemeClr val="tx2">
                    <a:lumMod val="75000"/>
                  </a:schemeClr>
                </a:solidFill>
                <a:effectLst/>
                <a:latin typeface="Arial" pitchFamily="34" charset="0"/>
                <a:ea typeface="Times New Roman"/>
                <a:cs typeface="Arial" pitchFamily="34" charset="0"/>
              </a:rPr>
            </a:br>
            <a:r>
              <a:rPr lang="en-US" spc="0" dirty="0" smtClean="0">
                <a:solidFill>
                  <a:schemeClr val="tx2">
                    <a:lumMod val="75000"/>
                  </a:schemeClr>
                </a:solidFill>
                <a:effectLst/>
                <a:latin typeface="Arial" pitchFamily="34" charset="0"/>
                <a:ea typeface="Times New Roman"/>
                <a:cs typeface="Arial" pitchFamily="34" charset="0"/>
              </a:rPr>
              <a:t>undifferentiated cells that have</a:t>
            </a:r>
            <a:br>
              <a:rPr lang="en-US" spc="0" dirty="0" smtClean="0">
                <a:solidFill>
                  <a:schemeClr val="tx2">
                    <a:lumMod val="75000"/>
                  </a:schemeClr>
                </a:solidFill>
                <a:effectLst/>
                <a:latin typeface="Arial" pitchFamily="34" charset="0"/>
                <a:ea typeface="Times New Roman"/>
                <a:cs typeface="Arial" pitchFamily="34" charset="0"/>
              </a:rPr>
            </a:br>
            <a:r>
              <a:rPr lang="en-US" spc="0" dirty="0" smtClean="0">
                <a:solidFill>
                  <a:schemeClr val="tx2">
                    <a:lumMod val="75000"/>
                  </a:schemeClr>
                </a:solidFill>
                <a:effectLst/>
                <a:latin typeface="Arial" pitchFamily="34" charset="0"/>
                <a:ea typeface="Times New Roman"/>
                <a:cs typeface="Arial" pitchFamily="34" charset="0"/>
              </a:rPr>
              <a:t>the ability to differentiate various types of specialized cells.</a:t>
            </a:r>
          </a:p>
          <a:p>
            <a:pPr marL="0" indent="0">
              <a:spcBef>
                <a:spcPts val="0"/>
              </a:spcBef>
              <a:buSzPts val="1200"/>
              <a:buNone/>
              <a:tabLst>
                <a:tab pos="228600" algn="l"/>
              </a:tabLst>
            </a:pPr>
            <a:endParaRPr lang="en-US" spc="0" dirty="0" smtClean="0">
              <a:effectLst/>
              <a:latin typeface="Arial" pitchFamily="34" charset="0"/>
              <a:ea typeface="Times New Roman"/>
              <a:cs typeface="Arial" pitchFamily="34" charset="0"/>
            </a:endParaRPr>
          </a:p>
          <a:p>
            <a:pPr>
              <a:spcBef>
                <a:spcPts val="0"/>
              </a:spcBef>
              <a:buSzPts val="1200"/>
              <a:tabLst>
                <a:tab pos="228600" algn="l"/>
              </a:tabLst>
            </a:pPr>
            <a:r>
              <a:rPr lang="en-US" dirty="0" smtClean="0">
                <a:solidFill>
                  <a:schemeClr val="accent1">
                    <a:lumMod val="75000"/>
                  </a:schemeClr>
                </a:solidFill>
                <a:effectLst/>
                <a:latin typeface="Arial" pitchFamily="34" charset="0"/>
                <a:ea typeface="Times New Roman"/>
                <a:cs typeface="Arial" pitchFamily="34" charset="0"/>
              </a:rPr>
              <a:t>Embryonic Stem Cells</a:t>
            </a:r>
            <a:r>
              <a:rPr lang="en-US" dirty="0" smtClean="0">
                <a:effectLst/>
                <a:latin typeface="Arial" pitchFamily="34" charset="0"/>
                <a:ea typeface="Times New Roman"/>
                <a:cs typeface="Arial" pitchFamily="34" charset="0"/>
              </a:rPr>
              <a:t>—</a:t>
            </a:r>
            <a:br>
              <a:rPr lang="en-US" dirty="0" smtClean="0">
                <a:effectLst/>
                <a:latin typeface="Arial" pitchFamily="34" charset="0"/>
                <a:ea typeface="Times New Roman"/>
                <a:cs typeface="Arial" pitchFamily="34" charset="0"/>
              </a:rPr>
            </a:br>
            <a:r>
              <a:rPr lang="en-US" dirty="0" smtClean="0">
                <a:effectLst/>
                <a:latin typeface="Arial" pitchFamily="34" charset="0"/>
                <a:ea typeface="Times New Roman"/>
                <a:cs typeface="Arial" pitchFamily="34" charset="0"/>
              </a:rPr>
              <a:t>undifferentiated cells that </a:t>
            </a:r>
            <a:r>
              <a:rPr lang="en-US" dirty="0" smtClean="0">
                <a:latin typeface="Arial" pitchFamily="34" charset="0"/>
                <a:ea typeface="Times New Roman"/>
                <a:cs typeface="Arial" pitchFamily="34" charset="0"/>
              </a:rPr>
              <a:t>form </a:t>
            </a:r>
            <a:br>
              <a:rPr lang="en-US" dirty="0" smtClean="0">
                <a:latin typeface="Arial" pitchFamily="34" charset="0"/>
                <a:ea typeface="Times New Roman"/>
                <a:cs typeface="Arial" pitchFamily="34" charset="0"/>
              </a:rPr>
            </a:br>
            <a:r>
              <a:rPr lang="en-US" dirty="0" smtClean="0">
                <a:latin typeface="Arial" pitchFamily="34" charset="0"/>
                <a:ea typeface="Times New Roman"/>
                <a:cs typeface="Arial" pitchFamily="34" charset="0"/>
              </a:rPr>
              <a:t>early in life </a:t>
            </a:r>
            <a:br>
              <a:rPr lang="en-US" dirty="0" smtClean="0">
                <a:latin typeface="Arial" pitchFamily="34" charset="0"/>
                <a:ea typeface="Times New Roman"/>
                <a:cs typeface="Arial" pitchFamily="34" charset="0"/>
              </a:rPr>
            </a:br>
            <a:r>
              <a:rPr lang="en-US" dirty="0" smtClean="0">
                <a:latin typeface="Arial" pitchFamily="34" charset="0"/>
                <a:ea typeface="Times New Roman"/>
                <a:cs typeface="Arial" pitchFamily="34" charset="0"/>
              </a:rPr>
              <a:t>(within hours after fertilization).</a:t>
            </a:r>
            <a:endParaRPr lang="en-US" sz="1800" dirty="0">
              <a:latin typeface="Arial" pitchFamily="34" charset="0"/>
              <a:ea typeface="Times New Roman"/>
              <a:cs typeface="Arial" pitchFamily="34" charset="0"/>
            </a:endParaRPr>
          </a:p>
          <a:p>
            <a:pPr>
              <a:spcBef>
                <a:spcPts val="0"/>
              </a:spcBef>
              <a:buSzPts val="1200"/>
              <a:tabLst>
                <a:tab pos="228600" algn="l"/>
              </a:tabLst>
            </a:pPr>
            <a:endParaRPr lang="en-US" dirty="0" smtClean="0">
              <a:effectLst/>
              <a:latin typeface="Arial" pitchFamily="34" charset="0"/>
              <a:ea typeface="Times New Roman"/>
              <a:cs typeface="Arial" pitchFamily="34" charset="0"/>
            </a:endParaRPr>
          </a:p>
          <a:p>
            <a:pPr>
              <a:spcBef>
                <a:spcPts val="0"/>
              </a:spcBef>
              <a:buSzPts val="1200"/>
              <a:tabLst>
                <a:tab pos="228600" algn="l"/>
              </a:tabLst>
            </a:pPr>
            <a:r>
              <a:rPr lang="en-US" dirty="0" smtClean="0">
                <a:solidFill>
                  <a:schemeClr val="accent1">
                    <a:lumMod val="75000"/>
                  </a:schemeClr>
                </a:solidFill>
                <a:effectLst/>
                <a:latin typeface="Arial" pitchFamily="34" charset="0"/>
                <a:ea typeface="Times New Roman"/>
                <a:cs typeface="Arial" pitchFamily="34" charset="0"/>
              </a:rPr>
              <a:t>Adult Stem Cells</a:t>
            </a:r>
            <a:r>
              <a:rPr lang="en-US" dirty="0" smtClean="0">
                <a:effectLst/>
                <a:latin typeface="Arial" pitchFamily="34" charset="0"/>
                <a:ea typeface="Times New Roman"/>
                <a:cs typeface="Arial" pitchFamily="34" charset="0"/>
              </a:rPr>
              <a:t>—</a:t>
            </a:r>
            <a:br>
              <a:rPr lang="en-US" dirty="0" smtClean="0">
                <a:effectLst/>
                <a:latin typeface="Arial" pitchFamily="34" charset="0"/>
                <a:ea typeface="Times New Roman"/>
                <a:cs typeface="Arial" pitchFamily="34" charset="0"/>
              </a:rPr>
            </a:br>
            <a:r>
              <a:rPr lang="en-US" dirty="0" smtClean="0">
                <a:effectLst/>
                <a:latin typeface="Arial" pitchFamily="34" charset="0"/>
                <a:ea typeface="Times New Roman"/>
                <a:cs typeface="Arial" pitchFamily="34" charset="0"/>
              </a:rPr>
              <a:t>mostly undifferentiated cells that can </a:t>
            </a:r>
            <a:br>
              <a:rPr lang="en-US" dirty="0" smtClean="0">
                <a:effectLst/>
                <a:latin typeface="Arial" pitchFamily="34" charset="0"/>
                <a:ea typeface="Times New Roman"/>
                <a:cs typeface="Arial" pitchFamily="34" charset="0"/>
              </a:rPr>
            </a:br>
            <a:r>
              <a:rPr lang="en-US" dirty="0" smtClean="0">
                <a:effectLst/>
                <a:latin typeface="Arial" pitchFamily="34" charset="0"/>
                <a:ea typeface="Times New Roman"/>
                <a:cs typeface="Arial" pitchFamily="34" charset="0"/>
              </a:rPr>
              <a:t>be found in living things at any age.</a:t>
            </a:r>
          </a:p>
          <a:p>
            <a:pPr marL="0" indent="0">
              <a:spcBef>
                <a:spcPts val="0"/>
              </a:spcBef>
              <a:buSzPts val="1200"/>
              <a:buNone/>
              <a:tabLst>
                <a:tab pos="228600" algn="l"/>
              </a:tabLst>
            </a:pPr>
            <a:r>
              <a:rPr lang="en-US" dirty="0" smtClean="0">
                <a:effectLst/>
                <a:latin typeface="Arial" pitchFamily="34" charset="0"/>
                <a:ea typeface="Times New Roman"/>
                <a:cs typeface="Arial" pitchFamily="34" charset="0"/>
              </a:rPr>
              <a:t>  </a:t>
            </a:r>
            <a:endParaRPr lang="en-US" sz="1800" dirty="0">
              <a:latin typeface="Arial" pitchFamily="34" charset="0"/>
              <a:ea typeface="Times New Roman"/>
              <a:cs typeface="Arial" pitchFamily="34" charset="0"/>
            </a:endParaRPr>
          </a:p>
          <a:p>
            <a:pPr>
              <a:spcBef>
                <a:spcPts val="0"/>
              </a:spcBef>
              <a:buSzPts val="1200"/>
              <a:tabLst>
                <a:tab pos="228600" algn="l"/>
              </a:tabLst>
            </a:pPr>
            <a:r>
              <a:rPr lang="en-US" dirty="0" smtClean="0">
                <a:latin typeface="Arial" pitchFamily="34" charset="0"/>
                <a:ea typeface="Times New Roman"/>
                <a:cs typeface="Arial" pitchFamily="34" charset="0"/>
              </a:rPr>
              <a:t>Stem cells can be </a:t>
            </a:r>
            <a:r>
              <a:rPr lang="en-US" dirty="0" smtClean="0">
                <a:solidFill>
                  <a:schemeClr val="accent1">
                    <a:lumMod val="75000"/>
                  </a:schemeClr>
                </a:solidFill>
                <a:latin typeface="Arial" pitchFamily="34" charset="0"/>
                <a:ea typeface="Times New Roman"/>
                <a:cs typeface="Arial" pitchFamily="34" charset="0"/>
              </a:rPr>
              <a:t>forced</a:t>
            </a:r>
            <a:r>
              <a:rPr lang="en-US" dirty="0" smtClean="0">
                <a:latin typeface="Arial" pitchFamily="34" charset="0"/>
                <a:ea typeface="Times New Roman"/>
                <a:cs typeface="Arial" pitchFamily="34" charset="0"/>
              </a:rPr>
              <a:t> to </a:t>
            </a:r>
            <a:r>
              <a:rPr lang="en-US" dirty="0" smtClean="0">
                <a:effectLst/>
                <a:latin typeface="Arial" pitchFamily="34" charset="0"/>
                <a:ea typeface="Times New Roman"/>
                <a:cs typeface="Arial" pitchFamily="34" charset="0"/>
              </a:rPr>
              <a:t>differentiate </a:t>
            </a:r>
            <a:br>
              <a:rPr lang="en-US" dirty="0" smtClean="0">
                <a:effectLst/>
                <a:latin typeface="Arial" pitchFamily="34" charset="0"/>
                <a:ea typeface="Times New Roman"/>
                <a:cs typeface="Arial" pitchFamily="34" charset="0"/>
              </a:rPr>
            </a:br>
            <a:r>
              <a:rPr lang="en-US" dirty="0" smtClean="0">
                <a:effectLst/>
                <a:latin typeface="Arial" pitchFamily="34" charset="0"/>
                <a:ea typeface="Times New Roman"/>
                <a:cs typeface="Arial" pitchFamily="34" charset="0"/>
              </a:rPr>
              <a:t>into specific cell types and used to treat disease.  </a:t>
            </a:r>
            <a:endParaRPr lang="en-US" sz="1800" dirty="0" smtClean="0">
              <a:effectLst/>
              <a:latin typeface="Arial" pitchFamily="34" charset="0"/>
              <a:ea typeface="Times New Roman"/>
              <a:cs typeface="Arial" pitchFamily="34" charset="0"/>
            </a:endParaRPr>
          </a:p>
          <a:p>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90246"/>
            <a:ext cx="3657600" cy="2576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238" t="4666" r="5620" b="3778"/>
          <a:stretch/>
        </p:blipFill>
        <p:spPr bwMode="auto">
          <a:xfrm>
            <a:off x="5410200" y="3124200"/>
            <a:ext cx="3200400" cy="24652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84846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b="1"/>
              <a:t>Two Types of Transport</a:t>
            </a:r>
          </a:p>
        </p:txBody>
      </p:sp>
      <p:sp>
        <p:nvSpPr>
          <p:cNvPr id="18435" name="Rectangle 3"/>
          <p:cNvSpPr>
            <a:spLocks noGrp="1" noChangeArrowheads="1"/>
          </p:cNvSpPr>
          <p:nvPr>
            <p:ph type="body" sz="half" idx="1"/>
          </p:nvPr>
        </p:nvSpPr>
        <p:spPr>
          <a:ln>
            <a:solidFill>
              <a:schemeClr val="tx1"/>
            </a:solidFill>
            <a:miter lim="800000"/>
            <a:headEnd/>
            <a:tailEnd/>
          </a:ln>
        </p:spPr>
        <p:txBody>
          <a:bodyPr/>
          <a:lstStyle/>
          <a:p>
            <a:pPr algn="ctr">
              <a:buFontTx/>
              <a:buNone/>
            </a:pPr>
            <a:r>
              <a:rPr lang="en-US" b="1" u="sng"/>
              <a:t>Passive Transport</a:t>
            </a:r>
          </a:p>
          <a:p>
            <a:pPr algn="ctr">
              <a:buFontTx/>
              <a:buNone/>
            </a:pPr>
            <a:r>
              <a:rPr lang="en-US" b="1">
                <a:solidFill>
                  <a:schemeClr val="accent2"/>
                </a:solidFill>
              </a:rPr>
              <a:t>Uses no energy</a:t>
            </a:r>
          </a:p>
          <a:p>
            <a:pPr algn="ctr">
              <a:buFontTx/>
              <a:buNone/>
            </a:pPr>
            <a:endParaRPr lang="en-US" b="1"/>
          </a:p>
          <a:p>
            <a:pPr algn="ctr">
              <a:buFontTx/>
              <a:buNone/>
            </a:pPr>
            <a:r>
              <a:rPr lang="en-US" b="1"/>
              <a:t>Simple Diffusion</a:t>
            </a:r>
          </a:p>
          <a:p>
            <a:pPr algn="ctr">
              <a:buFontTx/>
              <a:buNone/>
            </a:pPr>
            <a:r>
              <a:rPr lang="en-US" b="1"/>
              <a:t>Facilitated Diffusion</a:t>
            </a:r>
          </a:p>
          <a:p>
            <a:pPr algn="ctr">
              <a:buFontTx/>
              <a:buNone/>
            </a:pPr>
            <a:r>
              <a:rPr lang="en-US" b="1"/>
              <a:t>Osmosis</a:t>
            </a:r>
          </a:p>
        </p:txBody>
      </p:sp>
      <p:sp>
        <p:nvSpPr>
          <p:cNvPr id="18436" name="Rectangle 4"/>
          <p:cNvSpPr>
            <a:spLocks noGrp="1" noChangeArrowheads="1"/>
          </p:cNvSpPr>
          <p:nvPr>
            <p:ph type="body" sz="half" idx="2"/>
          </p:nvPr>
        </p:nvSpPr>
        <p:spPr>
          <a:ln>
            <a:solidFill>
              <a:schemeClr val="tx1"/>
            </a:solidFill>
            <a:miter lim="800000"/>
            <a:headEnd/>
            <a:tailEnd/>
          </a:ln>
        </p:spPr>
        <p:txBody>
          <a:bodyPr/>
          <a:lstStyle/>
          <a:p>
            <a:pPr algn="ctr">
              <a:buFontTx/>
              <a:buNone/>
            </a:pPr>
            <a:r>
              <a:rPr lang="en-US" b="1" u="sng"/>
              <a:t>Active Transport</a:t>
            </a:r>
          </a:p>
          <a:p>
            <a:pPr algn="ctr">
              <a:buFontTx/>
              <a:buNone/>
            </a:pPr>
            <a:r>
              <a:rPr lang="en-US" b="1">
                <a:solidFill>
                  <a:schemeClr val="accent2"/>
                </a:solidFill>
              </a:rPr>
              <a:t>Uses energy</a:t>
            </a:r>
          </a:p>
          <a:p>
            <a:pPr algn="ctr">
              <a:buFontTx/>
              <a:buNone/>
            </a:pPr>
            <a:endParaRPr lang="en-US" b="1"/>
          </a:p>
          <a:p>
            <a:pPr algn="ctr">
              <a:buFontTx/>
              <a:buNone/>
            </a:pPr>
            <a:r>
              <a:rPr lang="en-US" b="1"/>
              <a:t>Ion Pump</a:t>
            </a:r>
          </a:p>
          <a:p>
            <a:pPr algn="ctr">
              <a:buFontTx/>
              <a:buNone/>
            </a:pPr>
            <a:r>
              <a:rPr lang="en-US" b="1"/>
              <a:t>Endocytosis</a:t>
            </a:r>
          </a:p>
          <a:p>
            <a:pPr algn="ctr">
              <a:buFontTx/>
              <a:buNone/>
            </a:pPr>
            <a:r>
              <a:rPr lang="en-US" b="1"/>
              <a:t>(Phagocytosis)</a:t>
            </a:r>
          </a:p>
          <a:p>
            <a:pPr algn="ctr">
              <a:buFontTx/>
              <a:buNone/>
            </a:pPr>
            <a:r>
              <a:rPr lang="en-US" b="1"/>
              <a:t>Exocytosis</a:t>
            </a:r>
          </a:p>
          <a:p>
            <a:pPr algn="ctr">
              <a:buFontTx/>
              <a:buNone/>
            </a:pPr>
            <a:endParaRPr lang="en-US" b="1"/>
          </a:p>
        </p:txBody>
      </p:sp>
      <p:pic>
        <p:nvPicPr>
          <p:cNvPr id="18437" name="Picture 5" descr="Illustration of facilitated diffus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686300"/>
            <a:ext cx="25908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957867"/>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609600"/>
          </a:xfrm>
          <a:solidFill>
            <a:schemeClr val="bg2"/>
          </a:solidFill>
        </p:spPr>
        <p:txBody>
          <a:bodyPr>
            <a:noAutofit/>
          </a:bodyPr>
          <a:lstStyle/>
          <a:p>
            <a:r>
              <a:rPr lang="en-US" sz="2800" b="1" dirty="0" smtClean="0"/>
              <a:t>Living things maintain a stable Internal environment.  </a:t>
            </a:r>
            <a:endParaRPr lang="en-US" sz="2800" b="1" dirty="0"/>
          </a:p>
        </p:txBody>
      </p:sp>
      <p:sp>
        <p:nvSpPr>
          <p:cNvPr id="3" name="Content Placeholder 2"/>
          <p:cNvSpPr>
            <a:spLocks noGrp="1"/>
          </p:cNvSpPr>
          <p:nvPr>
            <p:ph idx="1"/>
          </p:nvPr>
        </p:nvSpPr>
        <p:spPr>
          <a:xfrm>
            <a:off x="228600" y="838200"/>
            <a:ext cx="4038600" cy="5287963"/>
          </a:xfrm>
        </p:spPr>
        <p:txBody>
          <a:bodyPr>
            <a:normAutofit lnSpcReduction="10000"/>
          </a:bodyPr>
          <a:lstStyle/>
          <a:p>
            <a:pPr marL="0" indent="0" algn="ctr">
              <a:buNone/>
            </a:pPr>
            <a:r>
              <a:rPr lang="en-US" b="1" u="sng" dirty="0" smtClean="0"/>
              <a:t>Active Transport</a:t>
            </a:r>
          </a:p>
          <a:p>
            <a:pPr marL="0" indent="0" algn="ctr">
              <a:buNone/>
            </a:pPr>
            <a:r>
              <a:rPr lang="en-US" sz="2600" b="1" dirty="0" smtClean="0">
                <a:latin typeface="Times New Roman" pitchFamily="18" charset="0"/>
                <a:cs typeface="Times New Roman" pitchFamily="18" charset="0"/>
              </a:rPr>
              <a:t>Requires energy in the form of ATP. </a:t>
            </a:r>
          </a:p>
          <a:p>
            <a:pPr marL="0" indent="0" algn="ctr">
              <a:buNone/>
            </a:pPr>
            <a:r>
              <a:rPr lang="en-US" sz="2600" b="1" dirty="0" smtClean="0">
                <a:latin typeface="Times New Roman" pitchFamily="18" charset="0"/>
                <a:cs typeface="Times New Roman" pitchFamily="18" charset="0"/>
              </a:rPr>
              <a:t>Moves material UP the Concentration gradient. </a:t>
            </a:r>
          </a:p>
          <a:p>
            <a:pPr marL="0" indent="0" algn="ctr">
              <a:buNone/>
            </a:pPr>
            <a:endParaRPr lang="en-US" sz="1400" b="1" dirty="0" smtClean="0"/>
          </a:p>
          <a:p>
            <a:pPr marL="0" indent="0">
              <a:buNone/>
            </a:pPr>
            <a:r>
              <a:rPr lang="en-US" b="1" dirty="0" smtClean="0"/>
              <a:t>a. Endocytosis</a:t>
            </a:r>
          </a:p>
          <a:p>
            <a:pPr marL="0" indent="0">
              <a:buNone/>
            </a:pPr>
            <a:endParaRPr lang="en-US" b="1" dirty="0" smtClean="0"/>
          </a:p>
          <a:p>
            <a:pPr marL="0" indent="0">
              <a:buNone/>
            </a:pPr>
            <a:r>
              <a:rPr lang="en-US" b="1" dirty="0" smtClean="0"/>
              <a:t>b. Exocytosis</a:t>
            </a:r>
          </a:p>
          <a:p>
            <a:pPr marL="0" indent="0">
              <a:buNone/>
            </a:pPr>
            <a:endParaRPr lang="en-US" b="1" dirty="0" smtClean="0"/>
          </a:p>
          <a:p>
            <a:pPr marL="0" indent="0">
              <a:buNone/>
            </a:pPr>
            <a:r>
              <a:rPr lang="en-US" b="1" dirty="0" smtClean="0"/>
              <a:t>c. Ion Pump</a:t>
            </a:r>
          </a:p>
          <a:p>
            <a:pPr marL="0" indent="0" algn="ctr">
              <a:buNone/>
            </a:pPr>
            <a:endParaRPr lang="en-US" b="1" dirty="0" smtClean="0"/>
          </a:p>
          <a:p>
            <a:pPr marL="0" indent="0" algn="ctr">
              <a:buNone/>
            </a:pPr>
            <a:endParaRPr lang="en-US" b="1"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951"/>
          <a:stretch/>
        </p:blipFill>
        <p:spPr bwMode="auto">
          <a:xfrm>
            <a:off x="2743200" y="4343400"/>
            <a:ext cx="1371601" cy="61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5281612"/>
            <a:ext cx="1600200" cy="111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3124200"/>
            <a:ext cx="1054751" cy="1000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48200" y="762000"/>
            <a:ext cx="4648200" cy="5232202"/>
          </a:xfrm>
          <a:prstGeom prst="rect">
            <a:avLst/>
          </a:prstGeom>
          <a:noFill/>
        </p:spPr>
        <p:txBody>
          <a:bodyPr wrap="square" rtlCol="0">
            <a:spAutoFit/>
          </a:bodyPr>
          <a:lstStyle/>
          <a:p>
            <a:pPr algn="ctr"/>
            <a:r>
              <a:rPr lang="en-US" sz="3200" b="1" u="sng" dirty="0" smtClean="0"/>
              <a:t>Passive Transport</a:t>
            </a:r>
          </a:p>
          <a:p>
            <a:pPr algn="ctr"/>
            <a:r>
              <a:rPr lang="en-US" sz="2800" b="1" dirty="0" smtClean="0">
                <a:latin typeface="Times New Roman" pitchFamily="18" charset="0"/>
                <a:cs typeface="Times New Roman" pitchFamily="18" charset="0"/>
              </a:rPr>
              <a:t>Does not require energy. </a:t>
            </a:r>
          </a:p>
          <a:p>
            <a:pPr algn="ctr"/>
            <a:r>
              <a:rPr lang="en-US" sz="2800" b="1" dirty="0" smtClean="0">
                <a:latin typeface="Times New Roman" pitchFamily="18" charset="0"/>
                <a:cs typeface="Times New Roman" pitchFamily="18" charset="0"/>
              </a:rPr>
              <a:t>Moves material DOWN the concentration gradient. </a:t>
            </a:r>
          </a:p>
          <a:p>
            <a:pPr marL="514350" indent="-514350">
              <a:buAutoNum type="alphaLcPeriod"/>
            </a:pPr>
            <a:r>
              <a:rPr lang="en-US" sz="2800" b="1" dirty="0" smtClean="0">
                <a:latin typeface="Arial" pitchFamily="34" charset="0"/>
                <a:cs typeface="Arial" pitchFamily="34" charset="0"/>
              </a:rPr>
              <a:t>Diffusion</a:t>
            </a:r>
          </a:p>
          <a:p>
            <a:pPr marL="514350" indent="-514350">
              <a:buAutoNum type="alphaLcPeriod"/>
            </a:pPr>
            <a:r>
              <a:rPr lang="en-US" sz="2800" b="1" dirty="0" smtClean="0">
                <a:latin typeface="Arial" pitchFamily="34" charset="0"/>
                <a:cs typeface="Arial" pitchFamily="34" charset="0"/>
              </a:rPr>
              <a:t>Facilitated Diffusion</a:t>
            </a:r>
          </a:p>
          <a:p>
            <a:pPr marL="514350" indent="-514350">
              <a:buAutoNum type="alphaLcPeriod"/>
            </a:pPr>
            <a:r>
              <a:rPr lang="en-US" sz="2800" b="1" dirty="0" smtClean="0">
                <a:latin typeface="Arial" pitchFamily="34" charset="0"/>
                <a:cs typeface="Arial" pitchFamily="34" charset="0"/>
              </a:rPr>
              <a:t>Osmosis</a:t>
            </a:r>
            <a:r>
              <a:rPr lang="en-US" sz="28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S</a:t>
            </a:r>
            <a:r>
              <a:rPr lang="en-US" sz="2000" b="1" dirty="0" smtClean="0">
                <a:latin typeface="Times New Roman" pitchFamily="18" charset="0"/>
                <a:cs typeface="Times New Roman" pitchFamily="18" charset="0"/>
              </a:rPr>
              <a:t>ometimes water must move because the dissolved particles are too big to cross the membrane.  </a:t>
            </a:r>
            <a:br>
              <a:rPr lang="en-US" sz="2000" b="1" dirty="0" smtClean="0">
                <a:latin typeface="Times New Roman" pitchFamily="18" charset="0"/>
                <a:cs typeface="Times New Roman" pitchFamily="18" charset="0"/>
              </a:rPr>
            </a:br>
            <a:r>
              <a:rPr lang="en-US" sz="1400" b="1" dirty="0" smtClean="0">
                <a:latin typeface="Times New Roman" pitchFamily="18" charset="0"/>
                <a:cs typeface="Times New Roman" pitchFamily="18" charset="0"/>
                <a:hlinkClick r:id="rId5"/>
              </a:rPr>
              <a:t>Link</a:t>
            </a:r>
            <a:endParaRPr lang="en-US" sz="14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 </a:t>
            </a:r>
            <a:endParaRPr lang="en-US" sz="2800" b="1" dirty="0" smtClean="0">
              <a:latin typeface="Times New Roman" pitchFamily="18" charset="0"/>
              <a:cs typeface="Times New Roman" pitchFamily="18" charset="0"/>
            </a:endParaRPr>
          </a:p>
          <a:p>
            <a:pPr algn="ctr"/>
            <a:endParaRPr lang="en-US" sz="4000" b="1" dirty="0">
              <a:latin typeface="Times New Roman" pitchFamily="18" charset="0"/>
              <a:cs typeface="Times New Roman" pitchFamily="18" charset="0"/>
            </a:endParaRP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4495800"/>
            <a:ext cx="251460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H="1">
            <a:off x="4559950" y="685800"/>
            <a:ext cx="12050" cy="6172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79187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4275" y="1621972"/>
            <a:ext cx="4962525" cy="1730828"/>
          </a:xfrm>
        </p:spPr>
        <p:txBody>
          <a:bodyPr>
            <a:normAutofit lnSpcReduction="10000"/>
          </a:bodyPr>
          <a:lstStyle/>
          <a:p>
            <a:r>
              <a:rPr lang="en-US" sz="2400" dirty="0" smtClean="0"/>
              <a:t>The cell cycle is a cell’s pattern of growth, development and division.</a:t>
            </a:r>
          </a:p>
          <a:p>
            <a:pPr marL="0" indent="0" algn="ctr">
              <a:buNone/>
            </a:pPr>
            <a:r>
              <a:rPr lang="en-US" u="sng" dirty="0" smtClean="0">
                <a:solidFill>
                  <a:schemeClr val="accent1">
                    <a:lumMod val="75000"/>
                  </a:schemeClr>
                </a:solidFill>
              </a:rPr>
              <a:t/>
            </a:r>
            <a:br>
              <a:rPr lang="en-US" u="sng" dirty="0" smtClean="0">
                <a:solidFill>
                  <a:schemeClr val="accent1">
                    <a:lumMod val="75000"/>
                  </a:schemeClr>
                </a:solidFill>
              </a:rPr>
            </a:br>
            <a:r>
              <a:rPr lang="en-US" u="sng" dirty="0" smtClean="0">
                <a:solidFill>
                  <a:schemeClr val="accent1">
                    <a:lumMod val="75000"/>
                  </a:schemeClr>
                </a:solidFill>
              </a:rPr>
              <a:t>I</a:t>
            </a:r>
            <a:r>
              <a:rPr lang="en-US" dirty="0" smtClean="0"/>
              <a:t> </a:t>
            </a:r>
            <a:r>
              <a:rPr lang="en-US" u="sng" dirty="0" smtClean="0">
                <a:solidFill>
                  <a:schemeClr val="accent1">
                    <a:lumMod val="75000"/>
                  </a:schemeClr>
                </a:solidFill>
              </a:rPr>
              <a:t>P</a:t>
            </a:r>
            <a:r>
              <a:rPr lang="en-US" dirty="0" smtClean="0"/>
              <a:t>lay </a:t>
            </a:r>
            <a:r>
              <a:rPr lang="en-US" u="sng" dirty="0" smtClean="0">
                <a:solidFill>
                  <a:schemeClr val="accent1">
                    <a:lumMod val="75000"/>
                  </a:schemeClr>
                </a:solidFill>
              </a:rPr>
              <a:t>M</a:t>
            </a:r>
            <a:r>
              <a:rPr lang="en-US" dirty="0" smtClean="0"/>
              <a:t>usic </a:t>
            </a:r>
            <a:r>
              <a:rPr lang="en-US" u="sng" dirty="0" smtClean="0">
                <a:solidFill>
                  <a:schemeClr val="accent1">
                    <a:lumMod val="75000"/>
                  </a:schemeClr>
                </a:solidFill>
              </a:rPr>
              <a:t>A</a:t>
            </a:r>
            <a:r>
              <a:rPr lang="en-US" dirty="0" smtClean="0"/>
              <a:t>t </a:t>
            </a:r>
            <a:r>
              <a:rPr lang="en-US" u="sng" dirty="0" smtClean="0">
                <a:solidFill>
                  <a:schemeClr val="accent1">
                    <a:lumMod val="75000"/>
                  </a:schemeClr>
                </a:solidFill>
              </a:rPr>
              <a:t>T</a:t>
            </a:r>
            <a:r>
              <a:rPr lang="en-US" dirty="0" smtClean="0"/>
              <a:t>he </a:t>
            </a:r>
            <a:r>
              <a:rPr lang="en-US" u="sng" dirty="0" smtClean="0">
                <a:solidFill>
                  <a:schemeClr val="accent1">
                    <a:lumMod val="75000"/>
                  </a:schemeClr>
                </a:solidFill>
              </a:rPr>
              <a:t>C</a:t>
            </a:r>
            <a:r>
              <a:rPr lang="en-US" dirty="0" smtClean="0"/>
              <a:t>lub</a:t>
            </a:r>
          </a:p>
          <a:p>
            <a:pPr marL="0" indent="0">
              <a:buNone/>
            </a:pPr>
            <a:endParaRPr lang="en-US" dirty="0" smtClean="0"/>
          </a:p>
          <a:p>
            <a:pPr marL="0" indent="0">
              <a:buNone/>
            </a:pP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2550"/>
            <a:ext cx="87630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85875"/>
            <a:ext cx="326707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799" y="3517880"/>
            <a:ext cx="8569325" cy="3416320"/>
          </a:xfrm>
          <a:prstGeom prst="rect">
            <a:avLst/>
          </a:prstGeom>
          <a:noFill/>
        </p:spPr>
        <p:txBody>
          <a:bodyPr wrap="square" rtlCol="0">
            <a:spAutoFit/>
          </a:bodyPr>
          <a:lstStyle/>
          <a:p>
            <a:pPr marL="342900" indent="-342900">
              <a:buFont typeface="Arial" pitchFamily="34" charset="0"/>
              <a:buChar char="•"/>
            </a:pPr>
            <a:r>
              <a:rPr lang="en-US" sz="2400" dirty="0" smtClean="0"/>
              <a:t>Interphase is the longest phase for any type of cell. </a:t>
            </a:r>
          </a:p>
          <a:p>
            <a:pPr marL="342900" indent="-342900">
              <a:buFont typeface="Arial" pitchFamily="34" charset="0"/>
              <a:buChar char="•"/>
            </a:pPr>
            <a:r>
              <a:rPr lang="en-US" sz="2400" dirty="0" smtClean="0"/>
              <a:t>All cells are programmed to remain in interphase for a certain amount of time.  To divide too quickly can lead to a </a:t>
            </a:r>
            <a:r>
              <a:rPr lang="en-US" sz="2400" u="sng" dirty="0" smtClean="0">
                <a:solidFill>
                  <a:schemeClr val="accent1">
                    <a:lumMod val="75000"/>
                  </a:schemeClr>
                </a:solidFill>
              </a:rPr>
              <a:t>tumor</a:t>
            </a:r>
            <a:r>
              <a:rPr lang="en-US" sz="2400" dirty="0" smtClean="0"/>
              <a:t> and/or </a:t>
            </a:r>
            <a:r>
              <a:rPr lang="en-US" sz="2400" u="sng" dirty="0" smtClean="0">
                <a:solidFill>
                  <a:schemeClr val="accent1">
                    <a:lumMod val="75000"/>
                  </a:schemeClr>
                </a:solidFill>
              </a:rPr>
              <a:t>cancer</a:t>
            </a:r>
            <a:r>
              <a:rPr lang="en-US" sz="2400" dirty="0" smtClean="0"/>
              <a:t>. </a:t>
            </a:r>
          </a:p>
          <a:p>
            <a:pPr marL="342900" indent="-342900">
              <a:buFont typeface="Arial" pitchFamily="34" charset="0"/>
              <a:buChar char="•"/>
            </a:pPr>
            <a:r>
              <a:rPr lang="en-US" sz="2400" b="1" u="sng" dirty="0" smtClean="0"/>
              <a:t>Interphase</a:t>
            </a:r>
            <a:r>
              <a:rPr lang="en-US" sz="2400" dirty="0" smtClean="0"/>
              <a:t> has 3 time periods:  </a:t>
            </a:r>
            <a:br>
              <a:rPr lang="en-US" sz="2400" dirty="0" smtClean="0"/>
            </a:br>
            <a:r>
              <a:rPr lang="en-US" sz="2400" dirty="0" smtClean="0"/>
              <a:t>   </a:t>
            </a:r>
            <a:r>
              <a:rPr lang="en-US" sz="2400" u="sng" dirty="0" smtClean="0"/>
              <a:t>G1</a:t>
            </a:r>
            <a:r>
              <a:rPr lang="en-US" sz="2400" dirty="0" smtClean="0"/>
              <a:t>-growth.  </a:t>
            </a:r>
            <a:br>
              <a:rPr lang="en-US" sz="2400" dirty="0" smtClean="0"/>
            </a:br>
            <a:r>
              <a:rPr lang="en-US" sz="2400" dirty="0" smtClean="0"/>
              <a:t>   </a:t>
            </a:r>
            <a:r>
              <a:rPr lang="en-US" sz="2400" u="sng" dirty="0" smtClean="0"/>
              <a:t>S(synthesis)</a:t>
            </a:r>
            <a:r>
              <a:rPr lang="en-US" sz="2400" dirty="0" smtClean="0"/>
              <a:t>-replicates its DNA.  </a:t>
            </a:r>
            <a:br>
              <a:rPr lang="en-US" sz="2400" dirty="0" smtClean="0"/>
            </a:br>
            <a:r>
              <a:rPr lang="en-US" sz="2400" dirty="0" smtClean="0"/>
              <a:t>   </a:t>
            </a:r>
            <a:r>
              <a:rPr lang="en-US" sz="2400" u="sng" dirty="0" smtClean="0"/>
              <a:t>G2</a:t>
            </a:r>
            <a:r>
              <a:rPr lang="en-US" sz="2400" dirty="0" smtClean="0"/>
              <a:t>-cell prepares for division by resting (</a:t>
            </a:r>
            <a:r>
              <a:rPr lang="en-US" sz="2000" dirty="0" smtClean="0"/>
              <a:t>mitosis requires energy</a:t>
            </a:r>
            <a:r>
              <a:rPr lang="en-US" sz="2400" dirty="0" smtClean="0"/>
              <a:t>).</a:t>
            </a:r>
          </a:p>
          <a:p>
            <a:pPr marL="342900" indent="-342900">
              <a:buFont typeface="Arial" pitchFamily="34" charset="0"/>
              <a:buChar char="•"/>
            </a:pPr>
            <a:endParaRPr lang="en-US" sz="2400" dirty="0"/>
          </a:p>
        </p:txBody>
      </p:sp>
    </p:spTree>
    <p:extLst>
      <p:ext uri="{BB962C8B-B14F-4D97-AF65-F5344CB8AC3E}">
        <p14:creationId xmlns:p14="http://schemas.microsoft.com/office/powerpoint/2010/main" val="15019746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smtClean="0"/>
              <a:t>Hypothesis</a:t>
            </a:r>
          </a:p>
        </p:txBody>
      </p:sp>
      <p:sp>
        <p:nvSpPr>
          <p:cNvPr id="10" name="Content Placeholder 9"/>
          <p:cNvSpPr>
            <a:spLocks noGrp="1"/>
          </p:cNvSpPr>
          <p:nvPr>
            <p:ph sz="half" idx="1"/>
          </p:nvPr>
        </p:nvSpPr>
        <p:spPr/>
        <p:txBody>
          <a:bodyPr/>
          <a:lstStyle/>
          <a:p>
            <a:pPr marL="0" indent="0">
              <a:buNone/>
            </a:pPr>
            <a:r>
              <a:rPr lang="en-US" dirty="0" smtClean="0"/>
              <a:t>A hypothesis is an EDUCATED GUESS about what you think will happen in an experiment. </a:t>
            </a:r>
          </a:p>
          <a:p>
            <a:pPr marL="0" indent="0">
              <a:buNone/>
            </a:pPr>
            <a:endParaRPr lang="en-US" dirty="0"/>
          </a:p>
          <a:p>
            <a:pPr>
              <a:buFontTx/>
              <a:buChar char="-"/>
            </a:pPr>
            <a:r>
              <a:rPr lang="en-US" dirty="0" smtClean="0"/>
              <a:t>Cause and Effect </a:t>
            </a:r>
          </a:p>
          <a:p>
            <a:pPr>
              <a:buFontTx/>
              <a:buChar char="-"/>
            </a:pPr>
            <a:r>
              <a:rPr lang="en-US" dirty="0" smtClean="0"/>
              <a:t>Can be tested</a:t>
            </a:r>
            <a:endParaRPr lang="en-US" dirty="0"/>
          </a:p>
        </p:txBody>
      </p:sp>
      <p:sp>
        <p:nvSpPr>
          <p:cNvPr id="11" name="Content Placeholder 10"/>
          <p:cNvSpPr>
            <a:spLocks noGrp="1"/>
          </p:cNvSpPr>
          <p:nvPr>
            <p:ph sz="half" idx="2"/>
          </p:nvPr>
        </p:nvSpPr>
        <p:spPr>
          <a:xfrm>
            <a:off x="4681537" y="1371600"/>
            <a:ext cx="4038600" cy="4525963"/>
          </a:xfrm>
        </p:spPr>
        <p:txBody>
          <a:bodyPr/>
          <a:lstStyle/>
          <a:p>
            <a:pPr marL="0" indent="0" algn="ctr">
              <a:buNone/>
            </a:pPr>
            <a:r>
              <a:rPr lang="en-US" u="sng" dirty="0" smtClean="0"/>
              <a:t>Example</a:t>
            </a:r>
          </a:p>
          <a:p>
            <a:pPr marL="0" indent="0">
              <a:buNone/>
            </a:pPr>
            <a:r>
              <a:rPr lang="en-US" dirty="0" smtClean="0"/>
              <a:t>If a leave has a greater surface area, then the rate at which it produces oxygen may increase.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886200"/>
            <a:ext cx="28860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47198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762000" y="304800"/>
            <a:ext cx="7772400" cy="1470025"/>
          </a:xfrm>
        </p:spPr>
        <p:txBody>
          <a:bodyPr>
            <a:normAutofit fontScale="90000"/>
          </a:bodyPr>
          <a:lstStyle/>
          <a:p>
            <a:r>
              <a:rPr lang="en-US" sz="5000" b="1"/>
              <a:t>The Cell Cycle…</a:t>
            </a:r>
            <a:br>
              <a:rPr lang="en-US" sz="5000" b="1"/>
            </a:br>
            <a:r>
              <a:rPr lang="en-US" sz="5000" b="1"/>
              <a:t>Interphase and Mitosis</a:t>
            </a:r>
          </a:p>
        </p:txBody>
      </p:sp>
      <p:graphicFrame>
        <p:nvGraphicFramePr>
          <p:cNvPr id="11268" name="Object 4"/>
          <p:cNvGraphicFramePr>
            <a:graphicFrameLocks noChangeAspect="1"/>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2102" name="Chart" r:id="rId3" imgW="6096000" imgH="4067251" progId="MSGraph.Chart.8">
                  <p:embed followColorScheme="full"/>
                </p:oleObj>
              </mc:Choice>
              <mc:Fallback>
                <p:oleObj name="Chart" r:id="rId3" imgW="6096000" imgH="4067251" progId="MSGraph.Chart.8">
                  <p:embed followColorScheme="full"/>
                  <p:pic>
                    <p:nvPicPr>
                      <p:cNvPr id="0" name=""/>
                      <p:cNvPicPr>
                        <a:picLocks noChangeAspect="1" noChangeArrowheads="1"/>
                      </p:cNvPicPr>
                      <p:nvPr/>
                    </p:nvPicPr>
                    <p:blipFill>
                      <a:blip r:embed="rId4"/>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9" name="AutoShape 5"/>
          <p:cNvGraphicFramePr>
            <a:graphicFrameLocks noChangeAspect="1"/>
          </p:cNvGraphicFramePr>
          <p:nvPr/>
        </p:nvGraphicFramePr>
        <p:xfrm>
          <a:off x="2457450" y="1485900"/>
          <a:ext cx="4905375" cy="2962275"/>
        </p:xfrm>
        <a:graphic>
          <a:graphicData uri="http://schemas.openxmlformats.org/presentationml/2006/ole">
            <mc:AlternateContent xmlns:mc="http://schemas.openxmlformats.org/markup-compatibility/2006">
              <mc:Choice xmlns:v="urn:schemas-microsoft-com:vml" Requires="v">
                <p:oleObj spid="_x0000_s2103" name="Chart" r:id="rId5" imgW="0" imgH="0" progId="Excel.Chart.8">
                  <p:embed/>
                </p:oleObj>
              </mc:Choice>
              <mc:Fallback>
                <p:oleObj name="Chart" r:id="rId5" imgW="0" imgH="0" progId="Excel.Chart.8">
                  <p:embed/>
                  <p:pic>
                    <p:nvPicPr>
                      <p:cNvPr id="0" name=""/>
                      <p:cNvPicPr>
                        <a:picLocks noRot="1"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457450" y="1485900"/>
                        <a:ext cx="4905375" cy="29622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0" name="Object 6"/>
          <p:cNvGraphicFramePr>
            <a:graphicFrameLocks noChangeAspect="1"/>
          </p:cNvGraphicFramePr>
          <p:nvPr/>
        </p:nvGraphicFramePr>
        <p:xfrm>
          <a:off x="1905000" y="1828800"/>
          <a:ext cx="6069013" cy="4046538"/>
        </p:xfrm>
        <a:graphic>
          <a:graphicData uri="http://schemas.openxmlformats.org/presentationml/2006/ole">
            <mc:AlternateContent xmlns:mc="http://schemas.openxmlformats.org/markup-compatibility/2006">
              <mc:Choice xmlns:v="urn:schemas-microsoft-com:vml" Requires="v">
                <p:oleObj spid="_x0000_s2104" name="Chart" r:id="rId6" imgW="6096000" imgH="4067251" progId="MSGraph.Chart.8">
                  <p:embed followColorScheme="full"/>
                </p:oleObj>
              </mc:Choice>
              <mc:Fallback>
                <p:oleObj name="Chart" r:id="rId6" imgW="6096000" imgH="4067251" progId="MSGraph.Chart.8">
                  <p:embed followColorScheme="full"/>
                  <p:pic>
                    <p:nvPicPr>
                      <p:cNvPr id="0" name=""/>
                      <p:cNvPicPr>
                        <a:picLocks noChangeAspect="1" noChangeArrowheads="1"/>
                      </p:cNvPicPr>
                      <p:nvPr/>
                    </p:nvPicPr>
                    <p:blipFill>
                      <a:blip r:embed="rId4"/>
                      <a:srcRect/>
                      <a:stretch>
                        <a:fillRect/>
                      </a:stretch>
                    </p:blipFill>
                    <p:spPr bwMode="auto">
                      <a:xfrm>
                        <a:off x="1905000" y="1828800"/>
                        <a:ext cx="6069013" cy="404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271" name="Picture 7" descr="[Mitosis Movi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2209800"/>
            <a:ext cx="3505200" cy="3505200"/>
          </a:xfrm>
          <a:prstGeom prst="rect">
            <a:avLst/>
          </a:prstGeom>
          <a:noFill/>
          <a:extLst>
            <a:ext uri="{909E8E84-426E-40dd-AFC4-6F175D3DCCD1}">
              <a14:hiddenFill xmlns:a14="http://schemas.microsoft.com/office/drawing/2010/main">
                <a:solidFill>
                  <a:srgbClr val="FFFFFF"/>
                </a:solidFill>
              </a14:hiddenFill>
            </a:ext>
          </a:extLst>
        </p:spPr>
      </p:pic>
      <p:sp>
        <p:nvSpPr>
          <p:cNvPr id="11272" name="Rectangle 8"/>
          <p:cNvSpPr>
            <a:spLocks noChangeArrowheads="1"/>
          </p:cNvSpPr>
          <p:nvPr/>
        </p:nvSpPr>
        <p:spPr bwMode="auto">
          <a:xfrm>
            <a:off x="1447800" y="1828800"/>
            <a:ext cx="35052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4000"/>
              <a:t>Interphase</a:t>
            </a:r>
          </a:p>
          <a:p>
            <a:r>
              <a:rPr lang="en-US" sz="4000"/>
              <a:t>Prophase</a:t>
            </a:r>
          </a:p>
          <a:p>
            <a:r>
              <a:rPr lang="en-US" sz="4000"/>
              <a:t>Metaphase</a:t>
            </a:r>
          </a:p>
          <a:p>
            <a:r>
              <a:rPr lang="en-US" sz="4000"/>
              <a:t>Anaphase</a:t>
            </a:r>
          </a:p>
          <a:p>
            <a:r>
              <a:rPr lang="en-US" sz="4000"/>
              <a:t>Telophase</a:t>
            </a:r>
          </a:p>
          <a:p>
            <a:r>
              <a:rPr lang="en-US" sz="4000"/>
              <a:t>Cytokinesis</a:t>
            </a:r>
          </a:p>
        </p:txBody>
      </p:sp>
      <p:sp>
        <p:nvSpPr>
          <p:cNvPr id="11273" name="Text Box 9"/>
          <p:cNvSpPr txBox="1">
            <a:spLocks noChangeArrowheads="1"/>
          </p:cNvSpPr>
          <p:nvPr/>
        </p:nvSpPr>
        <p:spPr bwMode="auto">
          <a:xfrm>
            <a:off x="914400" y="5638800"/>
            <a:ext cx="731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Individual cells divide making 2 cells both genetically identical to the original. </a:t>
            </a:r>
          </a:p>
        </p:txBody>
      </p:sp>
    </p:spTree>
    <p:extLst>
      <p:ext uri="{BB962C8B-B14F-4D97-AF65-F5344CB8AC3E}">
        <p14:creationId xmlns:p14="http://schemas.microsoft.com/office/powerpoint/2010/main" val="288667185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839200" cy="762000"/>
          </a:xfrm>
          <a:solidFill>
            <a:schemeClr val="bg2"/>
          </a:solidFill>
        </p:spPr>
        <p:txBody>
          <a:bodyPr>
            <a:normAutofit fontScale="90000"/>
          </a:bodyPr>
          <a:lstStyle/>
          <a:p>
            <a:r>
              <a:rPr lang="en-US" sz="3600" b="1" dirty="0" smtClean="0"/>
              <a:t>After Interphase there’s Mitosis then Cytokinesis</a:t>
            </a:r>
            <a:endParaRPr lang="en-US" b="1" dirty="0"/>
          </a:p>
        </p:txBody>
      </p:sp>
      <p:sp>
        <p:nvSpPr>
          <p:cNvPr id="3" name="Content Placeholder 2"/>
          <p:cNvSpPr>
            <a:spLocks noGrp="1"/>
          </p:cNvSpPr>
          <p:nvPr>
            <p:ph idx="1"/>
          </p:nvPr>
        </p:nvSpPr>
        <p:spPr>
          <a:xfrm>
            <a:off x="-304800" y="914400"/>
            <a:ext cx="8915400" cy="5791200"/>
          </a:xfrm>
        </p:spPr>
        <p:txBody>
          <a:bodyPr>
            <a:normAutofit fontScale="55000" lnSpcReduction="20000"/>
          </a:bodyPr>
          <a:lstStyle/>
          <a:p>
            <a:pPr marL="457200" lvl="1" indent="0">
              <a:spcBef>
                <a:spcPts val="0"/>
              </a:spcBef>
              <a:buSzPts val="1200"/>
              <a:buNone/>
              <a:tabLst>
                <a:tab pos="228600" algn="l"/>
              </a:tabLst>
            </a:pPr>
            <a:r>
              <a:rPr lang="en-US" sz="3300" b="1" i="1" u="none" strike="noStrike" dirty="0" smtClean="0">
                <a:effectLst/>
                <a:latin typeface="Arial" pitchFamily="34" charset="0"/>
                <a:ea typeface="Times New Roman"/>
                <a:cs typeface="Arial" pitchFamily="34" charset="0"/>
              </a:rPr>
              <a:t>Prophase:</a:t>
            </a:r>
            <a:r>
              <a:rPr lang="en-US" i="1" u="none" strike="noStrike" dirty="0" smtClean="0">
                <a:effectLst/>
                <a:latin typeface="Arial" pitchFamily="34" charset="0"/>
                <a:ea typeface="Times New Roman"/>
                <a:cs typeface="Arial" pitchFamily="34" charset="0"/>
              </a:rPr>
              <a:t/>
            </a:r>
            <a:br>
              <a:rPr lang="en-US" i="1" u="none" strike="noStrike" dirty="0" smtClean="0">
                <a:effectLst/>
                <a:latin typeface="Arial" pitchFamily="34" charset="0"/>
                <a:ea typeface="Times New Roman"/>
                <a:cs typeface="Arial" pitchFamily="34" charset="0"/>
              </a:rPr>
            </a:br>
            <a:r>
              <a:rPr lang="en-US" u="none" strike="noStrike" dirty="0" smtClean="0">
                <a:effectLst/>
                <a:latin typeface="Arial" pitchFamily="34" charset="0"/>
                <a:ea typeface="Times New Roman"/>
                <a:cs typeface="Arial" pitchFamily="34" charset="0"/>
              </a:rPr>
              <a:t>  </a:t>
            </a:r>
            <a:r>
              <a:rPr lang="en-US" sz="3200" dirty="0" smtClean="0">
                <a:effectLst/>
                <a:latin typeface="Arial" pitchFamily="34" charset="0"/>
                <a:ea typeface="Times New Roman"/>
                <a:cs typeface="Arial" pitchFamily="34" charset="0"/>
              </a:rPr>
              <a:t>Chromosomes condense and are more visible.</a:t>
            </a:r>
          </a:p>
          <a:p>
            <a:pPr marL="457200" lvl="1" indent="0">
              <a:spcBef>
                <a:spcPts val="0"/>
              </a:spcBef>
              <a:buSzPts val="1200"/>
              <a:buNone/>
              <a:tabLst>
                <a:tab pos="228600" algn="l"/>
              </a:tabLst>
            </a:pPr>
            <a:r>
              <a:rPr lang="en-US" sz="1600" dirty="0">
                <a:latin typeface="Arial" pitchFamily="34" charset="0"/>
                <a:ea typeface="Times New Roman"/>
                <a:cs typeface="Arial" pitchFamily="34" charset="0"/>
              </a:rPr>
              <a:t/>
            </a:r>
            <a:br>
              <a:rPr lang="en-US" sz="1600" dirty="0">
                <a:latin typeface="Arial" pitchFamily="34" charset="0"/>
                <a:ea typeface="Times New Roman"/>
                <a:cs typeface="Arial" pitchFamily="34" charset="0"/>
              </a:rPr>
            </a:br>
            <a:r>
              <a:rPr lang="en-US" sz="3300" b="1" i="1" u="none" strike="noStrike" dirty="0" smtClean="0">
                <a:effectLst/>
                <a:latin typeface="Arial" pitchFamily="34" charset="0"/>
                <a:ea typeface="Times New Roman"/>
                <a:cs typeface="Arial" pitchFamily="34" charset="0"/>
              </a:rPr>
              <a:t>Metaphase</a:t>
            </a:r>
            <a:r>
              <a:rPr lang="en-US" sz="3300" b="1" u="none" strike="noStrike" dirty="0" smtClean="0">
                <a:effectLst/>
                <a:latin typeface="Arial" pitchFamily="34" charset="0"/>
                <a:ea typeface="Times New Roman"/>
                <a:cs typeface="Arial" pitchFamily="34" charset="0"/>
              </a:rPr>
              <a:t>:</a:t>
            </a:r>
            <a:endParaRPr lang="en-US" sz="3300" b="1" dirty="0">
              <a:latin typeface="Arial" pitchFamily="34" charset="0"/>
              <a:ea typeface="Times New Roman"/>
              <a:cs typeface="Arial" pitchFamily="34" charset="0"/>
            </a:endParaRPr>
          </a:p>
          <a:p>
            <a:pPr marL="457200" lvl="1" indent="0">
              <a:spcBef>
                <a:spcPts val="0"/>
              </a:spcBef>
              <a:buSzPts val="1200"/>
              <a:buNone/>
              <a:tabLst>
                <a:tab pos="228600" algn="l"/>
              </a:tabLst>
            </a:pPr>
            <a:r>
              <a:rPr lang="en-US" sz="1800" dirty="0" smtClean="0">
                <a:effectLst/>
                <a:latin typeface="Arial" pitchFamily="34" charset="0"/>
                <a:ea typeface="Times New Roman"/>
                <a:cs typeface="Arial" pitchFamily="34" charset="0"/>
              </a:rPr>
              <a:t>  </a:t>
            </a:r>
            <a:r>
              <a:rPr lang="en-US" sz="3200" dirty="0" smtClean="0">
                <a:effectLst/>
                <a:latin typeface="Arial" pitchFamily="34" charset="0"/>
                <a:ea typeface="Times New Roman"/>
                <a:cs typeface="Arial" pitchFamily="34" charset="0"/>
              </a:rPr>
              <a:t>Chromosomes line up across the middle of the cell.</a:t>
            </a:r>
          </a:p>
          <a:p>
            <a:pPr marL="457200" lvl="1" indent="0">
              <a:spcBef>
                <a:spcPts val="0"/>
              </a:spcBef>
              <a:buSzPts val="1200"/>
              <a:buNone/>
              <a:tabLst>
                <a:tab pos="228600" algn="l"/>
              </a:tabLst>
            </a:pPr>
            <a:endParaRPr lang="en-US" sz="1600" dirty="0" smtClean="0">
              <a:effectLst/>
              <a:latin typeface="Arial" pitchFamily="34" charset="0"/>
              <a:ea typeface="Times New Roman"/>
              <a:cs typeface="Arial" pitchFamily="34" charset="0"/>
            </a:endParaRPr>
          </a:p>
          <a:p>
            <a:pPr marL="457200" lvl="1" indent="0">
              <a:spcBef>
                <a:spcPts val="0"/>
              </a:spcBef>
              <a:buSzPts val="1200"/>
              <a:buNone/>
              <a:tabLst>
                <a:tab pos="228600" algn="l"/>
              </a:tabLst>
            </a:pPr>
            <a:r>
              <a:rPr lang="en-US" sz="3300" b="1" i="1" u="none" strike="noStrike" dirty="0" smtClean="0">
                <a:effectLst/>
                <a:latin typeface="Arial" pitchFamily="34" charset="0"/>
                <a:ea typeface="Times New Roman"/>
                <a:cs typeface="Arial" pitchFamily="34" charset="0"/>
              </a:rPr>
              <a:t>Anaphase:</a:t>
            </a:r>
            <a:endParaRPr lang="en-US" sz="3300" b="1" dirty="0">
              <a:latin typeface="Arial" pitchFamily="34" charset="0"/>
              <a:ea typeface="Times New Roman"/>
              <a:cs typeface="Arial" pitchFamily="34" charset="0"/>
            </a:endParaRPr>
          </a:p>
          <a:p>
            <a:pPr marL="457200" lvl="1" indent="0">
              <a:spcBef>
                <a:spcPts val="0"/>
              </a:spcBef>
              <a:buSzPts val="1200"/>
              <a:buNone/>
              <a:tabLst>
                <a:tab pos="228600" algn="l"/>
              </a:tabLst>
            </a:pPr>
            <a:r>
              <a:rPr lang="en-US" sz="3200" dirty="0" smtClean="0">
                <a:effectLst/>
                <a:latin typeface="Arial" pitchFamily="34" charset="0"/>
                <a:ea typeface="Times New Roman"/>
                <a:cs typeface="Arial" pitchFamily="34" charset="0"/>
              </a:rPr>
              <a:t>   Sister chromatids separate becoming individual </a:t>
            </a:r>
            <a:br>
              <a:rPr lang="en-US" sz="3200" dirty="0" smtClean="0">
                <a:effectLst/>
                <a:latin typeface="Arial" pitchFamily="34" charset="0"/>
                <a:ea typeface="Times New Roman"/>
                <a:cs typeface="Arial" pitchFamily="34" charset="0"/>
              </a:rPr>
            </a:br>
            <a:r>
              <a:rPr lang="en-US" sz="3200" dirty="0" smtClean="0">
                <a:effectLst/>
                <a:latin typeface="Arial" pitchFamily="34" charset="0"/>
                <a:ea typeface="Times New Roman"/>
                <a:cs typeface="Arial" pitchFamily="34" charset="0"/>
              </a:rPr>
              <a:t>    chromosomes.</a:t>
            </a:r>
            <a:endParaRPr lang="en-US" sz="1800" dirty="0">
              <a:latin typeface="Arial" pitchFamily="34" charset="0"/>
              <a:ea typeface="Times New Roman"/>
              <a:cs typeface="Arial" pitchFamily="34" charset="0"/>
            </a:endParaRPr>
          </a:p>
          <a:p>
            <a:pPr marL="457200" lvl="1" indent="0">
              <a:spcBef>
                <a:spcPts val="0"/>
              </a:spcBef>
              <a:buSzPts val="1200"/>
              <a:buNone/>
              <a:tabLst>
                <a:tab pos="228600" algn="l"/>
              </a:tabLst>
            </a:pPr>
            <a:r>
              <a:rPr lang="en-US" sz="1800" dirty="0" smtClean="0">
                <a:effectLst/>
                <a:latin typeface="Arial" pitchFamily="34" charset="0"/>
                <a:ea typeface="Times New Roman"/>
                <a:cs typeface="Arial" pitchFamily="34" charset="0"/>
              </a:rPr>
              <a:t>  </a:t>
            </a:r>
            <a:r>
              <a:rPr lang="en-US" sz="3200" dirty="0" smtClean="0">
                <a:effectLst/>
                <a:latin typeface="Arial" pitchFamily="34" charset="0"/>
                <a:ea typeface="Times New Roman"/>
                <a:cs typeface="Arial" pitchFamily="34" charset="0"/>
              </a:rPr>
              <a:t>Separated chromatids move to opposite poles of the </a:t>
            </a:r>
            <a:br>
              <a:rPr lang="en-US" sz="3200" dirty="0" smtClean="0">
                <a:effectLst/>
                <a:latin typeface="Arial" pitchFamily="34" charset="0"/>
                <a:ea typeface="Times New Roman"/>
                <a:cs typeface="Arial" pitchFamily="34" charset="0"/>
              </a:rPr>
            </a:br>
            <a:r>
              <a:rPr lang="en-US" sz="3200" dirty="0" smtClean="0">
                <a:effectLst/>
                <a:latin typeface="Arial" pitchFamily="34" charset="0"/>
                <a:ea typeface="Times New Roman"/>
                <a:cs typeface="Arial" pitchFamily="34" charset="0"/>
              </a:rPr>
              <a:t>    cell.</a:t>
            </a:r>
          </a:p>
          <a:p>
            <a:pPr marL="457200" lvl="1" indent="0">
              <a:spcBef>
                <a:spcPts val="0"/>
              </a:spcBef>
              <a:buSzPts val="1200"/>
              <a:buNone/>
              <a:tabLst>
                <a:tab pos="228600" algn="l"/>
              </a:tabLst>
            </a:pPr>
            <a:endParaRPr lang="en-US" sz="1600" dirty="0">
              <a:latin typeface="Arial" pitchFamily="34" charset="0"/>
              <a:ea typeface="Times New Roman"/>
              <a:cs typeface="Arial" pitchFamily="34" charset="0"/>
            </a:endParaRPr>
          </a:p>
          <a:p>
            <a:pPr marL="457200" lvl="1" indent="0">
              <a:spcBef>
                <a:spcPts val="0"/>
              </a:spcBef>
              <a:buSzPts val="1200"/>
              <a:buNone/>
              <a:tabLst>
                <a:tab pos="228600" algn="l"/>
              </a:tabLst>
            </a:pPr>
            <a:r>
              <a:rPr lang="en-US" sz="3300" b="1" i="1" u="none" strike="noStrike" dirty="0" err="1" smtClean="0">
                <a:effectLst/>
                <a:latin typeface="Arial" pitchFamily="34" charset="0"/>
                <a:ea typeface="Times New Roman"/>
                <a:cs typeface="Arial" pitchFamily="34" charset="0"/>
              </a:rPr>
              <a:t>Telophase</a:t>
            </a:r>
            <a:r>
              <a:rPr lang="en-US" sz="3300" b="1" u="none" strike="noStrike" dirty="0" smtClean="0">
                <a:effectLst/>
                <a:latin typeface="Arial" pitchFamily="34" charset="0"/>
                <a:ea typeface="Times New Roman"/>
                <a:cs typeface="Arial" pitchFamily="34" charset="0"/>
              </a:rPr>
              <a:t>:</a:t>
            </a:r>
            <a:endParaRPr lang="en-US" sz="3300" b="1" dirty="0">
              <a:latin typeface="Arial" pitchFamily="34" charset="0"/>
              <a:ea typeface="Times New Roman"/>
              <a:cs typeface="Arial" pitchFamily="34" charset="0"/>
            </a:endParaRPr>
          </a:p>
          <a:p>
            <a:pPr marL="457200" lvl="1" indent="0">
              <a:spcBef>
                <a:spcPts val="0"/>
              </a:spcBef>
              <a:buSzPts val="1200"/>
              <a:buNone/>
              <a:tabLst>
                <a:tab pos="228600" algn="l"/>
              </a:tabLst>
            </a:pPr>
            <a:r>
              <a:rPr lang="en-US" sz="2000" dirty="0" smtClean="0">
                <a:effectLst/>
                <a:latin typeface="Arial" pitchFamily="34" charset="0"/>
                <a:ea typeface="Times New Roman"/>
                <a:cs typeface="Arial" pitchFamily="34" charset="0"/>
              </a:rPr>
              <a:t>  </a:t>
            </a:r>
            <a:r>
              <a:rPr lang="en-US" sz="3400" dirty="0" smtClean="0">
                <a:effectLst/>
                <a:latin typeface="Arial" pitchFamily="34" charset="0"/>
                <a:ea typeface="Times New Roman"/>
                <a:cs typeface="Arial" pitchFamily="34" charset="0"/>
              </a:rPr>
              <a:t>Chromosomes (each consisting of a single </a:t>
            </a:r>
            <a:br>
              <a:rPr lang="en-US" sz="3400" dirty="0" smtClean="0">
                <a:effectLst/>
                <a:latin typeface="Arial" pitchFamily="34" charset="0"/>
                <a:ea typeface="Times New Roman"/>
                <a:cs typeface="Arial" pitchFamily="34" charset="0"/>
              </a:rPr>
            </a:br>
            <a:r>
              <a:rPr lang="en-US" sz="3400" dirty="0" smtClean="0">
                <a:effectLst/>
                <a:latin typeface="Arial" pitchFamily="34" charset="0"/>
                <a:ea typeface="Times New Roman"/>
                <a:cs typeface="Arial" pitchFamily="34" charset="0"/>
              </a:rPr>
              <a:t>    chromatid) uncoil.</a:t>
            </a:r>
            <a:endParaRPr lang="en-US" sz="1700" dirty="0">
              <a:latin typeface="Arial" pitchFamily="34" charset="0"/>
              <a:ea typeface="Times New Roman"/>
              <a:cs typeface="Arial" pitchFamily="34" charset="0"/>
            </a:endParaRPr>
          </a:p>
          <a:p>
            <a:pPr marL="457200" lvl="1" indent="0">
              <a:spcBef>
                <a:spcPts val="0"/>
              </a:spcBef>
              <a:buSzPts val="1200"/>
              <a:buNone/>
              <a:tabLst>
                <a:tab pos="228600" algn="l"/>
              </a:tabLst>
            </a:pPr>
            <a:r>
              <a:rPr lang="en-US" sz="1700" dirty="0" smtClean="0">
                <a:effectLst/>
                <a:latin typeface="Arial" pitchFamily="34" charset="0"/>
                <a:ea typeface="Times New Roman"/>
                <a:cs typeface="Arial" pitchFamily="34" charset="0"/>
              </a:rPr>
              <a:t>  </a:t>
            </a:r>
            <a:r>
              <a:rPr lang="en-US" sz="3400" dirty="0" smtClean="0">
                <a:effectLst/>
                <a:latin typeface="Arial" pitchFamily="34" charset="0"/>
                <a:ea typeface="Times New Roman"/>
                <a:cs typeface="Arial" pitchFamily="34" charset="0"/>
              </a:rPr>
              <a:t>A nuclear envelope forms around the chromosomes </a:t>
            </a:r>
            <a:br>
              <a:rPr lang="en-US" sz="3400" dirty="0" smtClean="0">
                <a:effectLst/>
                <a:latin typeface="Arial" pitchFamily="34" charset="0"/>
                <a:ea typeface="Times New Roman"/>
                <a:cs typeface="Arial" pitchFamily="34" charset="0"/>
              </a:rPr>
            </a:br>
            <a:r>
              <a:rPr lang="en-US" sz="3400" dirty="0" smtClean="0">
                <a:effectLst/>
                <a:latin typeface="Arial" pitchFamily="34" charset="0"/>
                <a:ea typeface="Times New Roman"/>
                <a:cs typeface="Arial" pitchFamily="34" charset="0"/>
              </a:rPr>
              <a:t>    at each pole of the cell.</a:t>
            </a:r>
            <a:endParaRPr lang="en-US" sz="1700" dirty="0">
              <a:latin typeface="Arial" pitchFamily="34" charset="0"/>
              <a:ea typeface="Times New Roman"/>
              <a:cs typeface="Arial" pitchFamily="34" charset="0"/>
            </a:endParaRPr>
          </a:p>
          <a:p>
            <a:pPr marL="457200" lvl="1" indent="0">
              <a:spcBef>
                <a:spcPts val="0"/>
              </a:spcBef>
              <a:buSzPts val="1200"/>
              <a:buNone/>
              <a:tabLst>
                <a:tab pos="228600" algn="l"/>
              </a:tabLst>
            </a:pPr>
            <a:r>
              <a:rPr lang="en-US" sz="1700" dirty="0" smtClean="0">
                <a:effectLst/>
                <a:latin typeface="Arial" pitchFamily="34" charset="0"/>
                <a:ea typeface="Times New Roman"/>
                <a:cs typeface="Arial" pitchFamily="34" charset="0"/>
              </a:rPr>
              <a:t>  </a:t>
            </a:r>
            <a:r>
              <a:rPr lang="en-US" sz="3400" dirty="0" smtClean="0">
                <a:effectLst/>
                <a:latin typeface="Arial" pitchFamily="34" charset="0"/>
                <a:ea typeface="Times New Roman"/>
                <a:cs typeface="Arial" pitchFamily="34" charset="0"/>
              </a:rPr>
              <a:t>Spindle fibers break down and dissolve</a:t>
            </a:r>
            <a:r>
              <a:rPr lang="en-US" dirty="0" smtClean="0">
                <a:effectLst/>
                <a:latin typeface="Arial" pitchFamily="34" charset="0"/>
                <a:ea typeface="Times New Roman"/>
                <a:cs typeface="Arial" pitchFamily="34" charset="0"/>
              </a:rPr>
              <a:t>.</a:t>
            </a:r>
          </a:p>
          <a:p>
            <a:pPr marL="457200" lvl="1" indent="0">
              <a:spcBef>
                <a:spcPts val="0"/>
              </a:spcBef>
              <a:buSzPts val="1200"/>
              <a:buNone/>
              <a:tabLst>
                <a:tab pos="228600" algn="l"/>
              </a:tabLst>
            </a:pPr>
            <a:r>
              <a:rPr lang="en-US" dirty="0" smtClean="0">
                <a:effectLst/>
                <a:latin typeface="Arial" pitchFamily="34" charset="0"/>
                <a:ea typeface="Times New Roman"/>
                <a:cs typeface="Arial" pitchFamily="34" charset="0"/>
              </a:rPr>
              <a:t> </a:t>
            </a:r>
            <a:endParaRPr lang="en-US" sz="4000" dirty="0" smtClean="0">
              <a:effectLst/>
              <a:latin typeface="Arial" pitchFamily="34" charset="0"/>
              <a:ea typeface="Times New Roman"/>
              <a:cs typeface="Arial" pitchFamily="34" charset="0"/>
            </a:endParaRPr>
          </a:p>
          <a:p>
            <a:pPr marL="0" marR="0" indent="0">
              <a:spcBef>
                <a:spcPts val="0"/>
              </a:spcBef>
              <a:spcAft>
                <a:spcPts val="0"/>
              </a:spcAft>
              <a:buNone/>
            </a:pPr>
            <a:r>
              <a:rPr lang="en-US" b="1" i="1" dirty="0">
                <a:latin typeface="Arial" pitchFamily="34" charset="0"/>
                <a:ea typeface="Times New Roman"/>
                <a:cs typeface="Arial" pitchFamily="34" charset="0"/>
              </a:rPr>
              <a:t> </a:t>
            </a:r>
            <a:r>
              <a:rPr lang="en-US" b="1" i="1" dirty="0" smtClean="0">
                <a:latin typeface="Arial" pitchFamily="34" charset="0"/>
                <a:ea typeface="Times New Roman"/>
                <a:cs typeface="Arial" pitchFamily="34" charset="0"/>
              </a:rPr>
              <a:t>     </a:t>
            </a:r>
            <a:r>
              <a:rPr lang="en-US" b="1" i="1" dirty="0" smtClean="0">
                <a:effectLst/>
                <a:latin typeface="Arial" pitchFamily="34" charset="0"/>
                <a:ea typeface="Times New Roman"/>
                <a:cs typeface="Arial" pitchFamily="34" charset="0"/>
              </a:rPr>
              <a:t>Cytokinesis:</a:t>
            </a:r>
            <a:r>
              <a:rPr lang="en-US" dirty="0" smtClean="0">
                <a:effectLst/>
                <a:latin typeface="Arial" pitchFamily="34" charset="0"/>
                <a:ea typeface="Times New Roman"/>
                <a:cs typeface="Arial" pitchFamily="34" charset="0"/>
              </a:rPr>
              <a:t> </a:t>
            </a:r>
            <a:endParaRPr lang="en-US" sz="2000" dirty="0" smtClean="0">
              <a:effectLst/>
              <a:latin typeface="Arial" pitchFamily="34" charset="0"/>
              <a:ea typeface="Times New Roman"/>
              <a:cs typeface="Arial" pitchFamily="34" charset="0"/>
            </a:endParaRPr>
          </a:p>
          <a:p>
            <a:pPr marL="0" marR="0" indent="0">
              <a:spcBef>
                <a:spcPts val="0"/>
              </a:spcBef>
              <a:spcAft>
                <a:spcPts val="0"/>
              </a:spcAft>
              <a:buNone/>
            </a:pPr>
            <a:r>
              <a:rPr lang="en-US" dirty="0">
                <a:latin typeface="Arial" pitchFamily="34" charset="0"/>
                <a:ea typeface="Times New Roman"/>
                <a:cs typeface="Arial" pitchFamily="34" charset="0"/>
              </a:rPr>
              <a:t> </a:t>
            </a:r>
            <a:r>
              <a:rPr lang="en-US" dirty="0" smtClean="0">
                <a:latin typeface="Arial" pitchFamily="34" charset="0"/>
                <a:ea typeface="Times New Roman"/>
                <a:cs typeface="Arial" pitchFamily="34" charset="0"/>
              </a:rPr>
              <a:t>        </a:t>
            </a:r>
            <a:r>
              <a:rPr lang="en-US" dirty="0" smtClean="0">
                <a:effectLst/>
                <a:latin typeface="Arial" pitchFamily="34" charset="0"/>
                <a:ea typeface="Times New Roman"/>
                <a:cs typeface="Arial" pitchFamily="34" charset="0"/>
              </a:rPr>
              <a:t>The cytoplasm divides into 2 individual daughter cells. </a:t>
            </a:r>
          </a:p>
          <a:p>
            <a:pPr marL="0" marR="0" indent="0">
              <a:spcBef>
                <a:spcPts val="0"/>
              </a:spcBef>
              <a:spcAft>
                <a:spcPts val="0"/>
              </a:spcAft>
              <a:buNone/>
            </a:pPr>
            <a:r>
              <a:rPr lang="en-US" dirty="0">
                <a:latin typeface="Arial" pitchFamily="34" charset="0"/>
                <a:ea typeface="Times New Roman"/>
                <a:cs typeface="Arial" pitchFamily="34" charset="0"/>
              </a:rPr>
              <a:t> </a:t>
            </a:r>
            <a:r>
              <a:rPr lang="en-US" dirty="0" smtClean="0">
                <a:latin typeface="Arial" pitchFamily="34" charset="0"/>
                <a:ea typeface="Times New Roman"/>
                <a:cs typeface="Arial" pitchFamily="34" charset="0"/>
              </a:rPr>
              <a:t>        Cytokinesis in Animals:  </a:t>
            </a:r>
            <a:r>
              <a:rPr lang="en-US" u="none" strike="noStrike" spc="0" dirty="0" smtClean="0">
                <a:effectLst/>
                <a:latin typeface="Arial" pitchFamily="34" charset="0"/>
                <a:ea typeface="Times New Roman"/>
                <a:cs typeface="Arial" pitchFamily="34" charset="0"/>
              </a:rPr>
              <a:t>the cell membrane forms a </a:t>
            </a:r>
            <a:br>
              <a:rPr lang="en-US" u="none" strike="noStrike" spc="0" dirty="0" smtClean="0">
                <a:effectLst/>
                <a:latin typeface="Arial" pitchFamily="34" charset="0"/>
                <a:ea typeface="Times New Roman"/>
                <a:cs typeface="Arial" pitchFamily="34" charset="0"/>
              </a:rPr>
            </a:br>
            <a:r>
              <a:rPr lang="en-US" u="none" strike="noStrike" spc="0" dirty="0" smtClean="0">
                <a:effectLst/>
                <a:latin typeface="Arial" pitchFamily="34" charset="0"/>
                <a:ea typeface="Times New Roman"/>
                <a:cs typeface="Arial" pitchFamily="34" charset="0"/>
              </a:rPr>
              <a:t>           </a:t>
            </a:r>
            <a:r>
              <a:rPr lang="en-US" i="1" u="none" strike="noStrike" spc="0" dirty="0" smtClean="0">
                <a:effectLst/>
                <a:latin typeface="Arial" pitchFamily="34" charset="0"/>
                <a:ea typeface="Times New Roman"/>
                <a:cs typeface="Arial" pitchFamily="34" charset="0"/>
              </a:rPr>
              <a:t>cleavage furrow</a:t>
            </a:r>
            <a:r>
              <a:rPr lang="en-US" u="none" strike="noStrike" spc="0" dirty="0" smtClean="0">
                <a:effectLst/>
                <a:latin typeface="Arial" pitchFamily="34" charset="0"/>
                <a:ea typeface="Times New Roman"/>
                <a:cs typeface="Arial" pitchFamily="34" charset="0"/>
              </a:rPr>
              <a:t> pinching the cell into two nearly equal parts</a:t>
            </a:r>
            <a:endParaRPr lang="en-US" sz="2000" u="none" strike="noStrike" spc="0" dirty="0" smtClean="0">
              <a:effectLst/>
              <a:latin typeface="Arial" pitchFamily="34" charset="0"/>
              <a:ea typeface="Times New Roman"/>
              <a:cs typeface="Arial" pitchFamily="34" charset="0"/>
            </a:endParaRPr>
          </a:p>
          <a:p>
            <a:pPr marL="0" lvl="0" indent="0">
              <a:spcBef>
                <a:spcPts val="0"/>
              </a:spcBef>
              <a:buSzPts val="1200"/>
              <a:buNone/>
              <a:tabLst>
                <a:tab pos="228600" algn="l"/>
              </a:tabLst>
            </a:pPr>
            <a:r>
              <a:rPr lang="en-US" u="none" strike="noStrike" spc="0" dirty="0" smtClean="0">
                <a:effectLst/>
                <a:latin typeface="Arial" pitchFamily="34" charset="0"/>
                <a:ea typeface="Times New Roman"/>
                <a:cs typeface="Arial" pitchFamily="34" charset="0"/>
              </a:rPr>
              <a:t>         Cytokinesis in Plants: a </a:t>
            </a:r>
            <a:r>
              <a:rPr lang="en-US" i="1" u="none" strike="noStrike" spc="0" dirty="0" smtClean="0">
                <a:effectLst/>
                <a:latin typeface="Arial" pitchFamily="34" charset="0"/>
                <a:ea typeface="Times New Roman"/>
                <a:cs typeface="Arial" pitchFamily="34" charset="0"/>
              </a:rPr>
              <a:t>cell plate</a:t>
            </a:r>
            <a:r>
              <a:rPr lang="en-US" u="none" strike="noStrike" spc="0" dirty="0" smtClean="0">
                <a:effectLst/>
                <a:latin typeface="Arial" pitchFamily="34" charset="0"/>
                <a:ea typeface="Times New Roman"/>
                <a:cs typeface="Arial" pitchFamily="34" charset="0"/>
              </a:rPr>
              <a:t> (new cell wall) forms </a:t>
            </a:r>
            <a:br>
              <a:rPr lang="en-US" u="none" strike="noStrike" spc="0" dirty="0" smtClean="0">
                <a:effectLst/>
                <a:latin typeface="Arial" pitchFamily="34" charset="0"/>
                <a:ea typeface="Times New Roman"/>
                <a:cs typeface="Arial" pitchFamily="34" charset="0"/>
              </a:rPr>
            </a:br>
            <a:r>
              <a:rPr lang="en-US" u="none" strike="noStrike" spc="0" dirty="0" smtClean="0">
                <a:effectLst/>
                <a:latin typeface="Arial" pitchFamily="34" charset="0"/>
                <a:ea typeface="Times New Roman"/>
                <a:cs typeface="Arial" pitchFamily="34" charset="0"/>
              </a:rPr>
              <a:t>           between 2 new nuclei.</a:t>
            </a:r>
            <a:endParaRPr lang="en-US" dirty="0">
              <a:latin typeface="Arial" pitchFamily="34" charset="0"/>
              <a:cs typeface="Arial" pitchFamily="34" charset="0"/>
            </a:endParaRPr>
          </a:p>
        </p:txBody>
      </p:sp>
      <p:pic>
        <p:nvPicPr>
          <p:cNvPr id="122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264" t="3343" r="4460" b="3265"/>
          <a:stretch/>
        </p:blipFill>
        <p:spPr bwMode="auto">
          <a:xfrm>
            <a:off x="6019800" y="990600"/>
            <a:ext cx="3048000" cy="5562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17499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838200"/>
          </a:xfrm>
          <a:solidFill>
            <a:schemeClr val="bg2"/>
          </a:solidFill>
        </p:spPr>
        <p:txBody>
          <a:bodyPr>
            <a:normAutofit/>
          </a:bodyPr>
          <a:lstStyle/>
          <a:p>
            <a:r>
              <a:rPr lang="en-US" sz="3600" b="1" dirty="0" smtClean="0"/>
              <a:t>Can You Spot the Phases of Mitosis ?</a:t>
            </a:r>
            <a:endParaRPr lang="en-US" sz="36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3269" y="1295400"/>
            <a:ext cx="5515931"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05812"/>
            <a:ext cx="2819400" cy="207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990703"/>
            <a:ext cx="3000829" cy="180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236859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
            <a:ext cx="8229600" cy="792162"/>
          </a:xfrm>
          <a:solidFill>
            <a:schemeClr val="bg2"/>
          </a:solidFill>
        </p:spPr>
        <p:txBody>
          <a:bodyPr>
            <a:normAutofit/>
          </a:bodyPr>
          <a:lstStyle/>
          <a:p>
            <a:r>
              <a:rPr lang="en-US" sz="3600" b="1" dirty="0" smtClean="0"/>
              <a:t>How do cells know when to divide?</a:t>
            </a:r>
            <a:endParaRPr lang="en-US" sz="3600" b="1" dirty="0"/>
          </a:p>
        </p:txBody>
      </p:sp>
      <p:sp>
        <p:nvSpPr>
          <p:cNvPr id="3" name="Content Placeholder 2"/>
          <p:cNvSpPr>
            <a:spLocks noGrp="1"/>
          </p:cNvSpPr>
          <p:nvPr>
            <p:ph idx="1"/>
          </p:nvPr>
        </p:nvSpPr>
        <p:spPr>
          <a:xfrm>
            <a:off x="228600" y="1143000"/>
            <a:ext cx="8763000" cy="5410200"/>
          </a:xfrm>
        </p:spPr>
        <p:txBody>
          <a:bodyPr>
            <a:normAutofit fontScale="25000" lnSpcReduction="20000"/>
          </a:bodyPr>
          <a:lstStyle/>
          <a:p>
            <a:pPr lvl="0">
              <a:spcBef>
                <a:spcPts val="0"/>
              </a:spcBef>
              <a:buSzPts val="1200"/>
              <a:buFont typeface="Symbol"/>
              <a:buChar char=""/>
              <a:tabLst>
                <a:tab pos="228600" algn="l"/>
              </a:tabLst>
            </a:pPr>
            <a:r>
              <a:rPr lang="en-US" sz="7200" b="1" dirty="0" smtClean="0">
                <a:latin typeface="Arial" pitchFamily="34" charset="0"/>
                <a:ea typeface="Times New Roman"/>
                <a:cs typeface="Arial" pitchFamily="34" charset="0"/>
              </a:rPr>
              <a:t>I</a:t>
            </a:r>
            <a:r>
              <a:rPr lang="en-US" sz="7200" b="1" u="none" strike="noStrike" spc="0" dirty="0" smtClean="0">
                <a:effectLst/>
                <a:latin typeface="Arial" pitchFamily="34" charset="0"/>
                <a:ea typeface="Times New Roman"/>
                <a:cs typeface="Arial" pitchFamily="34" charset="0"/>
              </a:rPr>
              <a:t>nternal signals and external signals turn cell division off or on.</a:t>
            </a:r>
            <a:endParaRPr lang="en-US" sz="4400" b="1" u="none" strike="noStrike" spc="0" dirty="0" smtClean="0">
              <a:effectLst/>
              <a:latin typeface="Arial" pitchFamily="34" charset="0"/>
              <a:ea typeface="Times New Roman"/>
              <a:cs typeface="Arial" pitchFamily="34" charset="0"/>
            </a:endParaRPr>
          </a:p>
          <a:p>
            <a:pPr lvl="1">
              <a:spcBef>
                <a:spcPts val="0"/>
              </a:spcBef>
              <a:buSzPts val="1200"/>
              <a:buFont typeface="Times New Roman"/>
              <a:buChar char="○"/>
              <a:tabLst>
                <a:tab pos="228600" algn="l"/>
              </a:tabLst>
            </a:pPr>
            <a:r>
              <a:rPr lang="en-US" sz="7200" u="none" strike="noStrike" dirty="0" smtClean="0">
                <a:effectLst/>
                <a:latin typeface="Arial" pitchFamily="34" charset="0"/>
                <a:ea typeface="Times New Roman"/>
                <a:cs typeface="Arial" pitchFamily="34" charset="0"/>
              </a:rPr>
              <a:t>An </a:t>
            </a:r>
            <a:r>
              <a:rPr lang="en-US" sz="7200" i="1" u="none" strike="noStrike" dirty="0" smtClean="0">
                <a:effectLst/>
                <a:latin typeface="Arial" pitchFamily="34" charset="0"/>
                <a:ea typeface="Times New Roman"/>
                <a:cs typeface="Arial" pitchFamily="34" charset="0"/>
              </a:rPr>
              <a:t>internal signal</a:t>
            </a:r>
            <a:r>
              <a:rPr lang="en-US" sz="7200" u="none" strike="noStrike" dirty="0" smtClean="0">
                <a:effectLst/>
                <a:latin typeface="Arial" pitchFamily="34" charset="0"/>
                <a:ea typeface="Times New Roman"/>
                <a:cs typeface="Arial" pitchFamily="34" charset="0"/>
              </a:rPr>
              <a:t> involves the cell sensing the presence of  chemicals, called enzymes, which are produced inside the cell</a:t>
            </a:r>
          </a:p>
          <a:p>
            <a:pPr marL="457200" lvl="1" indent="0">
              <a:spcBef>
                <a:spcPts val="0"/>
              </a:spcBef>
              <a:buSzPts val="1200"/>
              <a:buNone/>
              <a:tabLst>
                <a:tab pos="228600" algn="l"/>
              </a:tabLst>
            </a:pPr>
            <a:endParaRPr lang="en-US" sz="4400" u="none" strike="noStrike" dirty="0" smtClean="0">
              <a:effectLst/>
              <a:latin typeface="Arial" pitchFamily="34" charset="0"/>
              <a:ea typeface="Times New Roman"/>
              <a:cs typeface="Arial" pitchFamily="34" charset="0"/>
            </a:endParaRPr>
          </a:p>
          <a:p>
            <a:pPr lvl="1">
              <a:spcBef>
                <a:spcPts val="0"/>
              </a:spcBef>
              <a:buSzPts val="1200"/>
              <a:buFont typeface="Times New Roman"/>
              <a:buChar char="○"/>
              <a:tabLst>
                <a:tab pos="228600" algn="l"/>
              </a:tabLst>
            </a:pPr>
            <a:r>
              <a:rPr lang="en-US" sz="7200" u="none" strike="noStrike" dirty="0" smtClean="0">
                <a:effectLst/>
                <a:latin typeface="Arial" pitchFamily="34" charset="0"/>
                <a:ea typeface="Times New Roman"/>
                <a:cs typeface="Arial" pitchFamily="34" charset="0"/>
              </a:rPr>
              <a:t>An </a:t>
            </a:r>
            <a:r>
              <a:rPr lang="en-US" sz="7200" i="1" u="none" strike="noStrike" dirty="0" smtClean="0">
                <a:effectLst/>
                <a:latin typeface="Arial" pitchFamily="34" charset="0"/>
                <a:ea typeface="Times New Roman"/>
                <a:cs typeface="Arial" pitchFamily="34" charset="0"/>
              </a:rPr>
              <a:t>external signal</a:t>
            </a:r>
            <a:r>
              <a:rPr lang="en-US" sz="7200" u="none" strike="noStrike" dirty="0" smtClean="0">
                <a:effectLst/>
                <a:latin typeface="Arial" pitchFamily="34" charset="0"/>
                <a:ea typeface="Times New Roman"/>
                <a:cs typeface="Arial" pitchFamily="34" charset="0"/>
              </a:rPr>
              <a:t> involves the cell sensing the presence of a chemical (such as a growth factor) which was produced in other specialized cells.</a:t>
            </a:r>
            <a:endParaRPr lang="en-US" sz="4400" u="none" strike="noStrike" dirty="0" smtClean="0">
              <a:effectLst/>
              <a:latin typeface="Arial" pitchFamily="34" charset="0"/>
              <a:ea typeface="Times New Roman"/>
              <a:cs typeface="Arial" pitchFamily="34" charset="0"/>
            </a:endParaRPr>
          </a:p>
          <a:p>
            <a:pPr lvl="0">
              <a:spcBef>
                <a:spcPts val="0"/>
              </a:spcBef>
              <a:buSzPts val="1200"/>
              <a:buFont typeface="Symbol"/>
              <a:buChar char=""/>
              <a:tabLst>
                <a:tab pos="228600" algn="l"/>
              </a:tabLst>
            </a:pPr>
            <a:endParaRPr lang="en-US" sz="5500" u="none" strike="noStrike" spc="0" dirty="0" smtClean="0">
              <a:effectLst/>
              <a:latin typeface="Arial" pitchFamily="34" charset="0"/>
              <a:ea typeface="Times New Roman"/>
              <a:cs typeface="Arial" pitchFamily="34" charset="0"/>
            </a:endParaRPr>
          </a:p>
          <a:p>
            <a:pPr lvl="0">
              <a:spcBef>
                <a:spcPts val="0"/>
              </a:spcBef>
              <a:buSzPts val="1200"/>
              <a:buFont typeface="Symbol"/>
              <a:buChar char=""/>
              <a:tabLst>
                <a:tab pos="228600" algn="l"/>
              </a:tabLst>
            </a:pPr>
            <a:r>
              <a:rPr lang="en-US" sz="8000" b="1" u="none" strike="noStrike" spc="0" dirty="0" smtClean="0">
                <a:effectLst/>
                <a:latin typeface="Arial" pitchFamily="34" charset="0"/>
                <a:ea typeface="Times New Roman"/>
                <a:cs typeface="Arial" pitchFamily="34" charset="0"/>
              </a:rPr>
              <a:t>Cells can also respond to physical signals from their environment.</a:t>
            </a:r>
            <a:endParaRPr lang="en-US" sz="4800" b="1" u="none" strike="noStrike" spc="0" dirty="0" smtClean="0">
              <a:effectLst/>
              <a:latin typeface="Arial" pitchFamily="34" charset="0"/>
              <a:ea typeface="Times New Roman"/>
              <a:cs typeface="Arial" pitchFamily="34" charset="0"/>
            </a:endParaRPr>
          </a:p>
          <a:p>
            <a:pPr lvl="1">
              <a:spcBef>
                <a:spcPts val="0"/>
              </a:spcBef>
              <a:buSzPts val="1200"/>
              <a:buFont typeface="Times New Roman"/>
              <a:buChar char="○"/>
              <a:tabLst>
                <a:tab pos="228600" algn="l"/>
              </a:tabLst>
            </a:pPr>
            <a:r>
              <a:rPr lang="en-US" sz="7200" u="none" strike="noStrike" dirty="0" smtClean="0">
                <a:effectLst/>
                <a:latin typeface="Arial" pitchFamily="34" charset="0"/>
                <a:ea typeface="Times New Roman"/>
                <a:cs typeface="Arial" pitchFamily="34" charset="0"/>
              </a:rPr>
              <a:t>Cells sense when they are too closely packed and cell division is turned off.</a:t>
            </a:r>
            <a:endParaRPr lang="en-US" sz="4400" u="none" strike="noStrike" dirty="0" smtClean="0">
              <a:effectLst/>
              <a:latin typeface="Arial" pitchFamily="34" charset="0"/>
              <a:ea typeface="Times New Roman"/>
              <a:cs typeface="Arial" pitchFamily="34" charset="0"/>
            </a:endParaRPr>
          </a:p>
          <a:p>
            <a:pPr lvl="1">
              <a:spcBef>
                <a:spcPts val="0"/>
              </a:spcBef>
              <a:buSzPts val="1200"/>
              <a:buFont typeface="Times New Roman"/>
              <a:buChar char="○"/>
              <a:tabLst>
                <a:tab pos="228600" algn="l"/>
              </a:tabLst>
            </a:pPr>
            <a:r>
              <a:rPr lang="en-US" sz="7200" u="none" strike="noStrike" dirty="0" smtClean="0">
                <a:effectLst/>
                <a:latin typeface="Arial" pitchFamily="34" charset="0"/>
                <a:ea typeface="Times New Roman"/>
                <a:cs typeface="Arial" pitchFamily="34" charset="0"/>
              </a:rPr>
              <a:t>Cells sense when they are not in contact with a surface and cell division is turned on. </a:t>
            </a:r>
            <a:endParaRPr lang="en-US" sz="4400" u="none" strike="noStrike" dirty="0" smtClean="0">
              <a:effectLst/>
              <a:latin typeface="Arial" pitchFamily="34" charset="0"/>
              <a:ea typeface="Times New Roman"/>
              <a:cs typeface="Arial" pitchFamily="34" charset="0"/>
            </a:endParaRPr>
          </a:p>
          <a:p>
            <a:pPr lvl="0">
              <a:spcBef>
                <a:spcPts val="0"/>
              </a:spcBef>
              <a:buSzPts val="1200"/>
              <a:buFont typeface="Symbol"/>
              <a:buChar char=""/>
              <a:tabLst>
                <a:tab pos="228600" algn="l"/>
              </a:tabLst>
            </a:pPr>
            <a:endParaRPr lang="en-US" sz="5500" i="1" u="none" strike="noStrike" spc="0" dirty="0" smtClean="0">
              <a:effectLst/>
              <a:latin typeface="Arial" pitchFamily="34" charset="0"/>
              <a:ea typeface="Times New Roman"/>
              <a:cs typeface="Arial" pitchFamily="34" charset="0"/>
            </a:endParaRPr>
          </a:p>
          <a:p>
            <a:pPr marL="0" lvl="0" indent="0">
              <a:spcBef>
                <a:spcPts val="0"/>
              </a:spcBef>
              <a:buSzPts val="1200"/>
              <a:buNone/>
              <a:tabLst>
                <a:tab pos="228600" algn="l"/>
              </a:tabLst>
            </a:pPr>
            <a:r>
              <a:rPr lang="en-US" sz="7200" b="1" i="1" u="none" strike="noStrike" spc="0" dirty="0" smtClean="0">
                <a:effectLst/>
                <a:latin typeface="Arial" pitchFamily="34" charset="0"/>
                <a:ea typeface="Times New Roman"/>
                <a:cs typeface="Arial" pitchFamily="34" charset="0"/>
              </a:rPr>
              <a:t>	</a:t>
            </a:r>
            <a:r>
              <a:rPr lang="en-US" sz="7200" b="1" i="1" u="none" strike="noStrike" spc="0" dirty="0" smtClean="0">
                <a:solidFill>
                  <a:schemeClr val="tx2">
                    <a:lumMod val="60000"/>
                    <a:lumOff val="40000"/>
                  </a:schemeClr>
                </a:solidFill>
                <a:effectLst/>
                <a:latin typeface="Arial" pitchFamily="34" charset="0"/>
                <a:ea typeface="Times New Roman"/>
                <a:cs typeface="Arial" pitchFamily="34" charset="0"/>
              </a:rPr>
              <a:t>*Cancer cells</a:t>
            </a:r>
            <a:r>
              <a:rPr lang="en-US" sz="7200" b="1" u="none" strike="noStrike" spc="0" dirty="0" smtClean="0">
                <a:solidFill>
                  <a:schemeClr val="tx2">
                    <a:lumMod val="60000"/>
                    <a:lumOff val="40000"/>
                  </a:schemeClr>
                </a:solidFill>
                <a:effectLst/>
                <a:latin typeface="Arial" pitchFamily="34" charset="0"/>
                <a:ea typeface="Times New Roman"/>
                <a:cs typeface="Arial" pitchFamily="34" charset="0"/>
              </a:rPr>
              <a:t> are cells that do not stop dividing when signaled to stop.* </a:t>
            </a:r>
            <a:endParaRPr lang="en-US" sz="3400" u="none" strike="noStrike" spc="0" dirty="0" smtClean="0">
              <a:solidFill>
                <a:schemeClr val="tx2">
                  <a:lumMod val="60000"/>
                  <a:lumOff val="40000"/>
                </a:schemeClr>
              </a:solidFill>
              <a:effectLst/>
              <a:latin typeface="Arial" pitchFamily="34" charset="0"/>
              <a:ea typeface="Times New Roman"/>
              <a:cs typeface="Arial" pitchFamily="34" charset="0"/>
            </a:endParaRPr>
          </a:p>
          <a:p>
            <a:pPr lvl="0">
              <a:spcBef>
                <a:spcPts val="0"/>
              </a:spcBef>
              <a:buSzPts val="1200"/>
              <a:buFont typeface="Symbol"/>
              <a:buChar char=""/>
              <a:tabLst>
                <a:tab pos="228600" algn="l"/>
              </a:tabLst>
            </a:pPr>
            <a:endParaRPr lang="en-US" sz="5500" u="none" strike="noStrike" spc="0" dirty="0" smtClean="0">
              <a:effectLst/>
              <a:latin typeface="Arial" pitchFamily="34" charset="0"/>
              <a:ea typeface="Times New Roman"/>
              <a:cs typeface="Arial" pitchFamily="34" charset="0"/>
            </a:endParaRPr>
          </a:p>
          <a:p>
            <a:pPr lvl="0">
              <a:spcBef>
                <a:spcPts val="0"/>
              </a:spcBef>
              <a:buSzPts val="1200"/>
              <a:buFont typeface="Symbol"/>
              <a:buChar char=""/>
              <a:tabLst>
                <a:tab pos="228600" algn="l"/>
              </a:tabLst>
            </a:pPr>
            <a:r>
              <a:rPr lang="en-US" sz="7200" b="1" u="none" strike="noStrike" spc="0" dirty="0" smtClean="0">
                <a:effectLst/>
                <a:latin typeface="Arial" pitchFamily="34" charset="0"/>
                <a:ea typeface="Times New Roman"/>
                <a:cs typeface="Arial" pitchFamily="34" charset="0"/>
              </a:rPr>
              <a:t>Cancer begins when a single cell is transformed into a cancer cell, one that does not heed the regulation mechanism.</a:t>
            </a:r>
            <a:endParaRPr lang="en-US" sz="4400" b="1" u="none" strike="noStrike" spc="0" dirty="0" smtClean="0">
              <a:effectLst/>
              <a:latin typeface="Arial" pitchFamily="34" charset="0"/>
              <a:ea typeface="Times New Roman"/>
              <a:cs typeface="Arial" pitchFamily="34" charset="0"/>
            </a:endParaRPr>
          </a:p>
          <a:p>
            <a:pPr lvl="1">
              <a:spcBef>
                <a:spcPts val="0"/>
              </a:spcBef>
              <a:buSzPts val="1200"/>
              <a:buFont typeface="Times New Roman"/>
              <a:buChar char="○"/>
              <a:tabLst>
                <a:tab pos="228600" algn="l"/>
              </a:tabLst>
            </a:pPr>
            <a:r>
              <a:rPr lang="en-US" sz="7200" u="none" strike="noStrike" dirty="0" smtClean="0">
                <a:effectLst/>
                <a:latin typeface="Arial" pitchFamily="34" charset="0"/>
                <a:ea typeface="Times New Roman"/>
                <a:cs typeface="Arial" pitchFamily="34" charset="0"/>
              </a:rPr>
              <a:t>Normally the body’s immune system will recognize that the cell is damaged and destroy it, but if it evades destruction, it will continue to divide and each daughter cell will be a cancer cell.</a:t>
            </a:r>
            <a:endParaRPr lang="en-US" sz="4400" u="none" strike="noStrike" dirty="0" smtClean="0">
              <a:effectLst/>
              <a:latin typeface="Arial" pitchFamily="34" charset="0"/>
              <a:ea typeface="Times New Roman"/>
              <a:cs typeface="Arial" pitchFamily="34" charset="0"/>
            </a:endParaRPr>
          </a:p>
          <a:p>
            <a:pPr lvl="1">
              <a:spcBef>
                <a:spcPts val="0"/>
              </a:spcBef>
              <a:buSzPts val="1200"/>
              <a:buFont typeface="Times New Roman"/>
              <a:buChar char="○"/>
              <a:tabLst>
                <a:tab pos="228600" algn="l"/>
              </a:tabLst>
            </a:pPr>
            <a:endParaRPr lang="en-US" sz="7200" u="none" strike="noStrike" dirty="0" smtClean="0">
              <a:effectLst/>
              <a:latin typeface="Arial" pitchFamily="34" charset="0"/>
              <a:ea typeface="Times New Roman"/>
              <a:cs typeface="Arial" pitchFamily="34" charset="0"/>
            </a:endParaRPr>
          </a:p>
          <a:p>
            <a:pPr lvl="1">
              <a:spcBef>
                <a:spcPts val="0"/>
              </a:spcBef>
              <a:buSzPts val="1200"/>
              <a:buFont typeface="Times New Roman"/>
              <a:buChar char="○"/>
              <a:tabLst>
                <a:tab pos="228600" algn="l"/>
              </a:tabLst>
            </a:pPr>
            <a:r>
              <a:rPr lang="en-US" sz="7200" u="none" strike="noStrike" dirty="0" smtClean="0">
                <a:effectLst/>
                <a:latin typeface="Arial" pitchFamily="34" charset="0"/>
                <a:ea typeface="Times New Roman"/>
                <a:cs typeface="Arial" pitchFamily="34" charset="0"/>
              </a:rPr>
              <a:t>A mass of these cells that invades and impairs the functions of one or more organs is called a </a:t>
            </a:r>
            <a:r>
              <a:rPr lang="en-US" sz="7200" i="1" u="none" strike="noStrike" dirty="0" smtClean="0">
                <a:effectLst/>
                <a:latin typeface="Arial" pitchFamily="34" charset="0"/>
                <a:ea typeface="Times New Roman"/>
                <a:cs typeface="Arial" pitchFamily="34" charset="0"/>
              </a:rPr>
              <a:t>malignant tumor</a:t>
            </a:r>
            <a:r>
              <a:rPr lang="en-US" sz="7200" u="none" strike="noStrike" dirty="0" smtClean="0">
                <a:effectLst/>
                <a:latin typeface="Arial" pitchFamily="34" charset="0"/>
                <a:ea typeface="Times New Roman"/>
                <a:cs typeface="Arial" pitchFamily="34" charset="0"/>
              </a:rPr>
              <a:t>.</a:t>
            </a:r>
            <a:endParaRPr lang="en-US" sz="4400" u="none" strike="noStrike" dirty="0" smtClean="0">
              <a:effectLst/>
              <a:latin typeface="Arial" pitchFamily="34" charset="0"/>
              <a:ea typeface="Times New Roman"/>
              <a:cs typeface="Arial" pitchFamily="34" charset="0"/>
            </a:endParaRPr>
          </a:p>
          <a:p>
            <a:pPr lvl="1">
              <a:spcBef>
                <a:spcPts val="0"/>
              </a:spcBef>
              <a:buSzPts val="1200"/>
              <a:buFont typeface="Times New Roman"/>
              <a:buChar char="○"/>
              <a:tabLst>
                <a:tab pos="228600" algn="l"/>
              </a:tabLst>
            </a:pPr>
            <a:endParaRPr lang="en-US" sz="7200" u="none" strike="noStrike" dirty="0" smtClean="0">
              <a:effectLst/>
              <a:latin typeface="Arial" pitchFamily="34" charset="0"/>
              <a:ea typeface="Times New Roman"/>
              <a:cs typeface="Arial" pitchFamily="34" charset="0"/>
            </a:endParaRPr>
          </a:p>
          <a:p>
            <a:pPr lvl="1">
              <a:spcBef>
                <a:spcPts val="0"/>
              </a:spcBef>
              <a:buSzPts val="1200"/>
              <a:buFont typeface="Times New Roman"/>
              <a:buChar char="○"/>
              <a:tabLst>
                <a:tab pos="228600" algn="l"/>
              </a:tabLst>
            </a:pPr>
            <a:r>
              <a:rPr lang="en-US" sz="7200" u="none" strike="noStrike" dirty="0" smtClean="0">
                <a:effectLst/>
                <a:latin typeface="Arial" pitchFamily="34" charset="0"/>
                <a:ea typeface="Times New Roman"/>
                <a:cs typeface="Arial" pitchFamily="34" charset="0"/>
              </a:rPr>
              <a:t>A </a:t>
            </a:r>
            <a:r>
              <a:rPr lang="en-US" sz="7200" i="1" u="none" strike="noStrike" dirty="0" smtClean="0">
                <a:effectLst/>
                <a:latin typeface="Arial" pitchFamily="34" charset="0"/>
                <a:ea typeface="Times New Roman"/>
                <a:cs typeface="Arial" pitchFamily="34" charset="0"/>
              </a:rPr>
              <a:t>benign tumor</a:t>
            </a:r>
            <a:r>
              <a:rPr lang="en-US" sz="7200" u="none" strike="noStrike" dirty="0" smtClean="0">
                <a:effectLst/>
                <a:latin typeface="Arial" pitchFamily="34" charset="0"/>
                <a:ea typeface="Times New Roman"/>
                <a:cs typeface="Arial" pitchFamily="34" charset="0"/>
              </a:rPr>
              <a:t> is a mass of abnormal cells that </a:t>
            </a:r>
            <a:br>
              <a:rPr lang="en-US" sz="7200" u="none" strike="noStrike" dirty="0" smtClean="0">
                <a:effectLst/>
                <a:latin typeface="Arial" pitchFamily="34" charset="0"/>
                <a:ea typeface="Times New Roman"/>
                <a:cs typeface="Arial" pitchFamily="34" charset="0"/>
              </a:rPr>
            </a:br>
            <a:r>
              <a:rPr lang="en-US" sz="7200" u="none" strike="noStrike" dirty="0" smtClean="0">
                <a:effectLst/>
                <a:latin typeface="Arial" pitchFamily="34" charset="0"/>
                <a:ea typeface="Times New Roman"/>
                <a:cs typeface="Arial" pitchFamily="34" charset="0"/>
              </a:rPr>
              <a:t>remains at the original site.</a:t>
            </a:r>
            <a:endParaRPr lang="en-US" sz="4400" u="none" strike="noStrike" dirty="0" smtClean="0">
              <a:effectLst/>
              <a:latin typeface="Arial" pitchFamily="34" charset="0"/>
              <a:ea typeface="Times New Roman"/>
              <a:cs typeface="Arial" pitchFamily="34" charset="0"/>
            </a:endParaRPr>
          </a:p>
          <a:p>
            <a:pPr marL="114300" marR="0" indent="0">
              <a:spcBef>
                <a:spcPts val="0"/>
              </a:spcBef>
              <a:spcAft>
                <a:spcPts val="0"/>
              </a:spcAft>
              <a:buNone/>
            </a:pPr>
            <a:endParaRPr lang="en-US" dirty="0"/>
          </a:p>
        </p:txBody>
      </p:sp>
      <p:pic>
        <p:nvPicPr>
          <p:cNvPr id="1026" name="Picture 2" descr="http://www.aboutcancer.com/kidney_canc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1183557" cy="11429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kin-cancer-mole-picture.com/Skin_Cancer_Mole_Pictures/skin_cancer_mole_picture_Melanoma_Trunk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1522" y="5410200"/>
            <a:ext cx="2026278" cy="1396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97032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639762"/>
          </a:xfrm>
          <a:solidFill>
            <a:schemeClr val="bg2"/>
          </a:solidFill>
        </p:spPr>
        <p:txBody>
          <a:bodyPr>
            <a:noAutofit/>
          </a:bodyPr>
          <a:lstStyle/>
          <a:p>
            <a:r>
              <a:rPr lang="en-US" sz="2900" b="1" dirty="0" smtClean="0"/>
              <a:t>Living things maintain a stable </a:t>
            </a:r>
            <a:r>
              <a:rPr lang="en-US" sz="2900" b="1" dirty="0"/>
              <a:t>i</a:t>
            </a:r>
            <a:r>
              <a:rPr lang="en-US" sz="2900" b="1" dirty="0" smtClean="0"/>
              <a:t>nternal environment.</a:t>
            </a:r>
            <a:endParaRPr lang="en-US" sz="2900" b="1" dirty="0"/>
          </a:p>
        </p:txBody>
      </p:sp>
      <p:sp>
        <p:nvSpPr>
          <p:cNvPr id="3" name="Content Placeholder 2"/>
          <p:cNvSpPr>
            <a:spLocks noGrp="1"/>
          </p:cNvSpPr>
          <p:nvPr>
            <p:ph idx="1"/>
          </p:nvPr>
        </p:nvSpPr>
        <p:spPr>
          <a:xfrm>
            <a:off x="152400" y="914400"/>
            <a:ext cx="8839200" cy="5333999"/>
          </a:xfrm>
        </p:spPr>
        <p:txBody>
          <a:bodyPr>
            <a:normAutofit fontScale="77500" lnSpcReduction="20000"/>
          </a:bodyPr>
          <a:lstStyle/>
          <a:p>
            <a:r>
              <a:rPr lang="en-US" dirty="0" smtClean="0"/>
              <a:t>Living things are made of cells and even smaller, </a:t>
            </a:r>
            <a:r>
              <a:rPr lang="en-US" u="sng" dirty="0" smtClean="0">
                <a:solidFill>
                  <a:schemeClr val="accent1">
                    <a:lumMod val="75000"/>
                  </a:schemeClr>
                </a:solidFill>
              </a:rPr>
              <a:t>atoms</a:t>
            </a:r>
            <a:r>
              <a:rPr lang="en-US" dirty="0" smtClean="0"/>
              <a:t>.  Many types of atoms and molecules are required for the proper functioning of living things.  </a:t>
            </a:r>
          </a:p>
          <a:p>
            <a:r>
              <a:rPr lang="en-US" u="sng" dirty="0" smtClean="0">
                <a:solidFill>
                  <a:schemeClr val="accent1">
                    <a:lumMod val="75000"/>
                  </a:schemeClr>
                </a:solidFill>
              </a:rPr>
              <a:t>Enzymes</a:t>
            </a:r>
            <a:r>
              <a:rPr lang="en-US" dirty="0" smtClean="0"/>
              <a:t> are molecules that living thing depend on for speeding up chemical reactions.  (</a:t>
            </a:r>
            <a:r>
              <a:rPr lang="en-US" u="sng" dirty="0" smtClean="0">
                <a:solidFill>
                  <a:schemeClr val="accent1">
                    <a:lumMod val="75000"/>
                  </a:schemeClr>
                </a:solidFill>
              </a:rPr>
              <a:t>Catalysts</a:t>
            </a:r>
            <a:r>
              <a:rPr lang="en-US" dirty="0" smtClean="0"/>
              <a:t>)</a:t>
            </a:r>
          </a:p>
          <a:p>
            <a:endParaRPr lang="en-US" dirty="0" smtClean="0"/>
          </a:p>
          <a:p>
            <a:endParaRPr lang="en-US" dirty="0" smtClean="0"/>
          </a:p>
          <a:p>
            <a:endParaRPr lang="en-US" dirty="0" smtClean="0"/>
          </a:p>
          <a:p>
            <a:r>
              <a:rPr lang="en-US" dirty="0" smtClean="0"/>
              <a:t>For most chemical reactions, a certain amount of </a:t>
            </a:r>
            <a:r>
              <a:rPr lang="en-US" u="sng" dirty="0" smtClean="0">
                <a:solidFill>
                  <a:schemeClr val="accent1">
                    <a:lumMod val="75000"/>
                  </a:schemeClr>
                </a:solidFill>
              </a:rPr>
              <a:t>energy</a:t>
            </a:r>
            <a:r>
              <a:rPr lang="en-US" dirty="0" smtClean="0"/>
              <a:t> (heat or light) are required for the reaction to begin (</a:t>
            </a:r>
            <a:r>
              <a:rPr lang="en-US" dirty="0" smtClean="0">
                <a:solidFill>
                  <a:schemeClr val="accent1">
                    <a:lumMod val="75000"/>
                  </a:schemeClr>
                </a:solidFill>
              </a:rPr>
              <a:t>activation energy</a:t>
            </a:r>
            <a:r>
              <a:rPr lang="en-US" dirty="0" smtClean="0"/>
              <a:t>), but in the presence of enzymes, less activation energy is needed. </a:t>
            </a:r>
          </a:p>
          <a:p>
            <a:r>
              <a:rPr lang="en-US" dirty="0" smtClean="0"/>
              <a:t> Enzymes are very </a:t>
            </a:r>
            <a:r>
              <a:rPr lang="en-US" u="sng" dirty="0" smtClean="0">
                <a:solidFill>
                  <a:schemeClr val="accent1">
                    <a:lumMod val="75000"/>
                  </a:schemeClr>
                </a:solidFill>
              </a:rPr>
              <a:t>specific</a:t>
            </a:r>
            <a:r>
              <a:rPr lang="en-US" dirty="0" smtClean="0"/>
              <a:t>-each can catalyze only one reaction.</a:t>
            </a:r>
          </a:p>
          <a:p>
            <a:r>
              <a:rPr lang="en-US" dirty="0" smtClean="0"/>
              <a:t>-</a:t>
            </a:r>
            <a:r>
              <a:rPr lang="en-US" u="sng" dirty="0" smtClean="0">
                <a:solidFill>
                  <a:schemeClr val="accent1">
                    <a:lumMod val="75000"/>
                  </a:schemeClr>
                </a:solidFill>
              </a:rPr>
              <a:t>pH sensitive</a:t>
            </a:r>
            <a:r>
              <a:rPr lang="en-US" dirty="0" smtClean="0"/>
              <a:t>—only work in a small pH range. (buffers)</a:t>
            </a:r>
          </a:p>
          <a:p>
            <a:r>
              <a:rPr lang="en-US" dirty="0" smtClean="0"/>
              <a:t>-</a:t>
            </a:r>
            <a:r>
              <a:rPr lang="en-US" u="sng" dirty="0" smtClean="0">
                <a:solidFill>
                  <a:schemeClr val="accent1">
                    <a:lumMod val="75000"/>
                  </a:schemeClr>
                </a:solidFill>
              </a:rPr>
              <a:t>temperature sensitive</a:t>
            </a:r>
            <a:r>
              <a:rPr lang="en-US" dirty="0" smtClean="0"/>
              <a:t>—only work in a small temp. range</a:t>
            </a:r>
          </a:p>
        </p:txBody>
      </p:sp>
      <p:sp>
        <p:nvSpPr>
          <p:cNvPr id="4" name="TextBox 3"/>
          <p:cNvSpPr txBox="1"/>
          <p:nvPr/>
        </p:nvSpPr>
        <p:spPr>
          <a:xfrm>
            <a:off x="304800" y="6336268"/>
            <a:ext cx="8534400" cy="369332"/>
          </a:xfrm>
          <a:prstGeom prst="rect">
            <a:avLst/>
          </a:prstGeom>
          <a:noFill/>
        </p:spPr>
        <p:txBody>
          <a:bodyPr wrap="square" rtlCol="0">
            <a:spAutoFit/>
          </a:bodyPr>
          <a:lstStyle/>
          <a:p>
            <a:pPr algn="ctr"/>
            <a:r>
              <a:rPr lang="en-US" dirty="0" smtClean="0">
                <a:solidFill>
                  <a:schemeClr val="accent1">
                    <a:lumMod val="75000"/>
                  </a:schemeClr>
                </a:solidFill>
              </a:rPr>
              <a:t>Ex:         Starve a fever. 	Papain.  	       Lactose Intolerance.	Amylase.</a:t>
            </a:r>
            <a:r>
              <a:rPr lang="en-US" dirty="0" smtClean="0"/>
              <a:t>	</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3275" y="2616654"/>
            <a:ext cx="2457450" cy="111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0354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Standard 3</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3631291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solidFill>
            <a:schemeClr val="accent1">
              <a:lumMod val="60000"/>
              <a:lumOff val="40000"/>
            </a:schemeClr>
          </a:solidFill>
        </p:spPr>
        <p:txBody>
          <a:bodyPr>
            <a:normAutofit/>
          </a:bodyPr>
          <a:lstStyle/>
          <a:p>
            <a:r>
              <a:rPr lang="en-US" sz="3600" b="1" dirty="0" smtClean="0"/>
              <a:t>Photosynthesis</a:t>
            </a:r>
            <a:r>
              <a:rPr lang="en-US" sz="3600" dirty="0" smtClean="0"/>
              <a:t> </a:t>
            </a:r>
            <a:br>
              <a:rPr lang="en-US" sz="3600" dirty="0" smtClean="0"/>
            </a:br>
            <a:r>
              <a:rPr lang="en-US" sz="2800" dirty="0" smtClean="0"/>
              <a:t>(</a:t>
            </a:r>
            <a:r>
              <a:rPr lang="en-US" sz="2800" i="1" dirty="0" smtClean="0"/>
              <a:t>photo</a:t>
            </a:r>
            <a:r>
              <a:rPr lang="en-US" sz="2800" dirty="0" smtClean="0"/>
              <a:t>-light;  </a:t>
            </a:r>
            <a:r>
              <a:rPr lang="en-US" sz="2800" i="1" dirty="0" smtClean="0"/>
              <a:t>synthesis</a:t>
            </a:r>
            <a:r>
              <a:rPr lang="en-US" sz="2800" dirty="0" smtClean="0"/>
              <a:t>-to make) </a:t>
            </a:r>
            <a:endParaRPr lang="en-US" sz="2800" dirty="0"/>
          </a:p>
        </p:txBody>
      </p:sp>
      <p:sp>
        <p:nvSpPr>
          <p:cNvPr id="5" name="Content Placeholder 4"/>
          <p:cNvSpPr>
            <a:spLocks noGrp="1"/>
          </p:cNvSpPr>
          <p:nvPr>
            <p:ph idx="1"/>
          </p:nvPr>
        </p:nvSpPr>
        <p:spPr>
          <a:xfrm>
            <a:off x="457200" y="1524000"/>
            <a:ext cx="8229600" cy="762000"/>
          </a:xfrm>
        </p:spPr>
        <p:txBody>
          <a:bodyPr/>
          <a:lstStyle/>
          <a:p>
            <a:pPr marL="0" indent="0" algn="ctr">
              <a:buNone/>
            </a:pPr>
            <a:r>
              <a:rPr kumimoji="0" lang="en-US" sz="4100" b="0" i="0" u="none" strike="noStrike" kern="0" cap="none" spc="0" normalizeH="0" baseline="0" noProof="0" dirty="0" smtClean="0">
                <a:ln>
                  <a:noFill/>
                </a:ln>
                <a:solidFill>
                  <a:schemeClr val="accent3">
                    <a:lumMod val="75000"/>
                  </a:schemeClr>
                </a:solidFill>
                <a:effectLst/>
                <a:uLnTx/>
                <a:uFillTx/>
                <a:latin typeface="Arial"/>
                <a:ea typeface="+mn-ea"/>
                <a:cs typeface="+mn-cs"/>
              </a:rPr>
              <a:t>6CO</a:t>
            </a:r>
            <a:r>
              <a:rPr kumimoji="0" lang="en-US" sz="4100" b="0" i="0" u="none" strike="noStrike" kern="0" cap="none" spc="0" normalizeH="0" baseline="-25000" noProof="0" dirty="0" smtClean="0">
                <a:ln>
                  <a:noFill/>
                </a:ln>
                <a:solidFill>
                  <a:schemeClr val="accent3">
                    <a:lumMod val="75000"/>
                  </a:schemeClr>
                </a:solidFill>
                <a:effectLst/>
                <a:uLnTx/>
                <a:uFillTx/>
                <a:latin typeface="Arial"/>
                <a:ea typeface="+mn-ea"/>
                <a:cs typeface="+mn-cs"/>
              </a:rPr>
              <a:t>2</a:t>
            </a:r>
            <a:r>
              <a:rPr kumimoji="0" lang="en-US" sz="4100" b="0" i="0" u="none" strike="noStrike" kern="0" cap="none" spc="0" normalizeH="0" baseline="0" noProof="0" dirty="0" smtClean="0">
                <a:ln>
                  <a:noFill/>
                </a:ln>
                <a:solidFill>
                  <a:schemeClr val="accent3">
                    <a:lumMod val="75000"/>
                  </a:schemeClr>
                </a:solidFill>
                <a:effectLst/>
                <a:uLnTx/>
                <a:uFillTx/>
                <a:latin typeface="Arial"/>
                <a:ea typeface="+mn-ea"/>
                <a:cs typeface="+mn-cs"/>
              </a:rPr>
              <a:t> + 6H</a:t>
            </a:r>
            <a:r>
              <a:rPr kumimoji="0" lang="en-US" sz="4100" b="0" i="0" u="none" strike="noStrike" kern="0" cap="none" spc="0" normalizeH="0" baseline="-25000" noProof="0" dirty="0" smtClean="0">
                <a:ln>
                  <a:noFill/>
                </a:ln>
                <a:solidFill>
                  <a:schemeClr val="accent3">
                    <a:lumMod val="75000"/>
                  </a:schemeClr>
                </a:solidFill>
                <a:effectLst/>
                <a:uLnTx/>
                <a:uFillTx/>
                <a:latin typeface="Arial"/>
                <a:ea typeface="+mn-ea"/>
                <a:cs typeface="+mn-cs"/>
              </a:rPr>
              <a:t>2</a:t>
            </a:r>
            <a:r>
              <a:rPr kumimoji="0" lang="en-US" sz="4100" b="0" i="0" u="none" strike="noStrike" kern="0" cap="none" spc="0" normalizeH="0" baseline="0" noProof="0" dirty="0" smtClean="0">
                <a:ln>
                  <a:noFill/>
                </a:ln>
                <a:solidFill>
                  <a:schemeClr val="accent3">
                    <a:lumMod val="75000"/>
                  </a:schemeClr>
                </a:solidFill>
                <a:effectLst/>
                <a:uLnTx/>
                <a:uFillTx/>
                <a:latin typeface="Arial"/>
                <a:ea typeface="+mn-ea"/>
                <a:cs typeface="+mn-cs"/>
              </a:rPr>
              <a:t>0 </a:t>
            </a:r>
            <a:r>
              <a:rPr kumimoji="0" lang="en-US" sz="4100" b="0" i="0" u="none" strike="noStrike" kern="0" cap="none" spc="0" normalizeH="0" baseline="0" noProof="0" dirty="0" smtClean="0">
                <a:ln>
                  <a:noFill/>
                </a:ln>
                <a:solidFill>
                  <a:schemeClr val="accent3">
                    <a:lumMod val="75000"/>
                  </a:schemeClr>
                </a:solidFill>
                <a:effectLst/>
                <a:uLnTx/>
                <a:uFillTx/>
                <a:latin typeface="Arial"/>
                <a:ea typeface="+mn-ea"/>
                <a:cs typeface="+mn-cs"/>
                <a:sym typeface="Wingdings" pitchFamily="2" charset="2"/>
              </a:rPr>
              <a:t></a:t>
            </a:r>
            <a:r>
              <a:rPr kumimoji="0" lang="en-US" sz="4100" b="0" i="0" u="none" strike="noStrike" kern="0" cap="none" spc="0" normalizeH="0" baseline="0" noProof="0" dirty="0" smtClean="0">
                <a:ln>
                  <a:noFill/>
                </a:ln>
                <a:solidFill>
                  <a:schemeClr val="accent3">
                    <a:lumMod val="75000"/>
                  </a:schemeClr>
                </a:solidFill>
                <a:effectLst/>
                <a:uLnTx/>
                <a:uFillTx/>
                <a:latin typeface="Arial"/>
                <a:ea typeface="+mn-ea"/>
                <a:cs typeface="+mn-cs"/>
              </a:rPr>
              <a:t> C</a:t>
            </a:r>
            <a:r>
              <a:rPr kumimoji="0" lang="en-US" sz="4100" b="0" i="0" u="none" strike="noStrike" kern="0" cap="none" spc="0" normalizeH="0" baseline="-25000" noProof="0" dirty="0" smtClean="0">
                <a:ln>
                  <a:noFill/>
                </a:ln>
                <a:solidFill>
                  <a:schemeClr val="accent3">
                    <a:lumMod val="75000"/>
                  </a:schemeClr>
                </a:solidFill>
                <a:effectLst/>
                <a:uLnTx/>
                <a:uFillTx/>
                <a:latin typeface="Arial"/>
                <a:ea typeface="+mn-ea"/>
                <a:cs typeface="+mn-cs"/>
              </a:rPr>
              <a:t>6</a:t>
            </a:r>
            <a:r>
              <a:rPr kumimoji="0" lang="en-US" sz="4100" b="0" i="0" u="none" strike="noStrike" kern="0" cap="none" spc="0" normalizeH="0" baseline="0" noProof="0" dirty="0" smtClean="0">
                <a:ln>
                  <a:noFill/>
                </a:ln>
                <a:solidFill>
                  <a:schemeClr val="accent3">
                    <a:lumMod val="75000"/>
                  </a:schemeClr>
                </a:solidFill>
                <a:effectLst/>
                <a:uLnTx/>
                <a:uFillTx/>
                <a:latin typeface="Arial"/>
                <a:ea typeface="+mn-ea"/>
                <a:cs typeface="+mn-cs"/>
              </a:rPr>
              <a:t>H</a:t>
            </a:r>
            <a:r>
              <a:rPr kumimoji="0" lang="en-US" sz="4100" b="0" i="0" u="none" strike="noStrike" kern="0" cap="none" spc="0" normalizeH="0" baseline="-25000" noProof="0" dirty="0" smtClean="0">
                <a:ln>
                  <a:noFill/>
                </a:ln>
                <a:solidFill>
                  <a:schemeClr val="accent3">
                    <a:lumMod val="75000"/>
                  </a:schemeClr>
                </a:solidFill>
                <a:effectLst/>
                <a:uLnTx/>
                <a:uFillTx/>
                <a:latin typeface="Arial"/>
                <a:ea typeface="+mn-ea"/>
                <a:cs typeface="+mn-cs"/>
              </a:rPr>
              <a:t>12</a:t>
            </a:r>
            <a:r>
              <a:rPr kumimoji="0" lang="en-US" sz="4100" b="0" i="0" u="none" strike="noStrike" kern="0" cap="none" spc="0" normalizeH="0" baseline="0" noProof="0" dirty="0" smtClean="0">
                <a:ln>
                  <a:noFill/>
                </a:ln>
                <a:solidFill>
                  <a:schemeClr val="accent3">
                    <a:lumMod val="75000"/>
                  </a:schemeClr>
                </a:solidFill>
                <a:effectLst/>
                <a:uLnTx/>
                <a:uFillTx/>
                <a:latin typeface="Arial"/>
                <a:ea typeface="+mn-ea"/>
                <a:cs typeface="+mn-cs"/>
              </a:rPr>
              <a:t>O</a:t>
            </a:r>
            <a:r>
              <a:rPr kumimoji="0" lang="en-US" sz="4100" b="0" i="0" u="none" strike="noStrike" kern="0" cap="none" spc="0" normalizeH="0" baseline="-25000" noProof="0" dirty="0" smtClean="0">
                <a:ln>
                  <a:noFill/>
                </a:ln>
                <a:solidFill>
                  <a:schemeClr val="accent3">
                    <a:lumMod val="75000"/>
                  </a:schemeClr>
                </a:solidFill>
                <a:effectLst/>
                <a:uLnTx/>
                <a:uFillTx/>
                <a:latin typeface="Arial"/>
                <a:ea typeface="+mn-ea"/>
                <a:cs typeface="+mn-cs"/>
              </a:rPr>
              <a:t>6</a:t>
            </a:r>
            <a:r>
              <a:rPr kumimoji="0" lang="en-US" sz="4100" b="0" i="0" u="none" strike="noStrike" kern="0" cap="none" spc="0" normalizeH="0" baseline="0" noProof="0" dirty="0" smtClean="0">
                <a:ln>
                  <a:noFill/>
                </a:ln>
                <a:solidFill>
                  <a:schemeClr val="accent3">
                    <a:lumMod val="75000"/>
                  </a:schemeClr>
                </a:solidFill>
                <a:effectLst/>
                <a:uLnTx/>
                <a:uFillTx/>
                <a:latin typeface="Arial"/>
                <a:ea typeface="+mn-ea"/>
                <a:cs typeface="+mn-cs"/>
              </a:rPr>
              <a:t> + 6O</a:t>
            </a:r>
            <a:r>
              <a:rPr kumimoji="0" lang="en-US" sz="4100" b="0" i="0" u="none" strike="noStrike" kern="0" cap="none" spc="0" normalizeH="0" baseline="-25000" noProof="0" dirty="0" smtClean="0">
                <a:ln>
                  <a:noFill/>
                </a:ln>
                <a:solidFill>
                  <a:schemeClr val="accent3">
                    <a:lumMod val="75000"/>
                  </a:schemeClr>
                </a:solidFill>
                <a:effectLst/>
                <a:uLnTx/>
                <a:uFillTx/>
                <a:latin typeface="Arial"/>
              </a:rPr>
              <a:t>2</a:t>
            </a:r>
            <a:endParaRPr lang="en-US" dirty="0">
              <a:solidFill>
                <a:schemeClr val="accent3">
                  <a:lumMod val="75000"/>
                </a:schemeClr>
              </a:solidFill>
            </a:endParaRPr>
          </a:p>
        </p:txBody>
      </p:sp>
      <p:sp>
        <p:nvSpPr>
          <p:cNvPr id="7" name="AutoShape 4"/>
          <p:cNvSpPr>
            <a:spLocks noChangeArrowheads="1"/>
          </p:cNvSpPr>
          <p:nvPr/>
        </p:nvSpPr>
        <p:spPr bwMode="auto">
          <a:xfrm>
            <a:off x="4267200" y="1066800"/>
            <a:ext cx="914400" cy="533400"/>
          </a:xfrm>
          <a:prstGeom prst="wedgeEllipseCallout">
            <a:avLst>
              <a:gd name="adj1" fmla="val -53125"/>
              <a:gd name="adj2" fmla="val 98514"/>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dirty="0" smtClean="0"/>
              <a:t>Solar energy</a:t>
            </a:r>
            <a:endParaRPr lang="en-US" sz="1200" dirty="0"/>
          </a:p>
        </p:txBody>
      </p:sp>
      <p:sp>
        <p:nvSpPr>
          <p:cNvPr id="6" name="TextBox 5"/>
          <p:cNvSpPr txBox="1"/>
          <p:nvPr/>
        </p:nvSpPr>
        <p:spPr>
          <a:xfrm>
            <a:off x="457200" y="2133600"/>
            <a:ext cx="8229600" cy="646331"/>
          </a:xfrm>
          <a:prstGeom prst="rect">
            <a:avLst/>
          </a:prstGeom>
          <a:noFill/>
        </p:spPr>
        <p:txBody>
          <a:bodyPr wrap="square" rtlCol="0">
            <a:spAutoFit/>
          </a:bodyPr>
          <a:lstStyle/>
          <a:p>
            <a:r>
              <a:rPr lang="en-US" dirty="0" smtClean="0"/>
              <a:t>      </a:t>
            </a:r>
            <a:r>
              <a:rPr lang="en-US" dirty="0" smtClean="0">
                <a:solidFill>
                  <a:schemeClr val="accent4">
                    <a:lumMod val="75000"/>
                  </a:schemeClr>
                </a:solidFill>
              </a:rPr>
              <a:t>carbon dioxide	               water	        glucose/sugar/carbohydrate      oxygen</a:t>
            </a:r>
          </a:p>
          <a:p>
            <a:r>
              <a:rPr lang="en-US" dirty="0" smtClean="0"/>
              <a:t>      |--------------REACTANTS--------------|    =    |----------------PRODUCTS-------------------|</a:t>
            </a:r>
            <a:endParaRPr lang="en-US" dirty="0"/>
          </a:p>
        </p:txBody>
      </p:sp>
      <p:sp>
        <p:nvSpPr>
          <p:cNvPr id="8" name="TextBox 7"/>
          <p:cNvSpPr txBox="1"/>
          <p:nvPr/>
        </p:nvSpPr>
        <p:spPr>
          <a:xfrm>
            <a:off x="228600" y="3048000"/>
            <a:ext cx="8610600" cy="1569660"/>
          </a:xfrm>
          <a:prstGeom prst="rect">
            <a:avLst/>
          </a:prstGeom>
          <a:noFill/>
        </p:spPr>
        <p:txBody>
          <a:bodyPr wrap="square" rtlCol="0">
            <a:spAutoFit/>
          </a:bodyPr>
          <a:lstStyle/>
          <a:p>
            <a:r>
              <a:rPr lang="en-US" sz="2400" dirty="0" smtClean="0"/>
              <a:t>All </a:t>
            </a:r>
            <a:r>
              <a:rPr lang="en-US" sz="2400" dirty="0"/>
              <a:t>living things need energy</a:t>
            </a:r>
          </a:p>
          <a:p>
            <a:r>
              <a:rPr lang="en-US" sz="2400" dirty="0"/>
              <a:t>Ultimate source: sun</a:t>
            </a:r>
          </a:p>
          <a:p>
            <a:r>
              <a:rPr lang="en-US" sz="2400" dirty="0" smtClean="0"/>
              <a:t>What </a:t>
            </a:r>
            <a:r>
              <a:rPr lang="en-US" sz="2400" dirty="0"/>
              <a:t>goes over the arrow??</a:t>
            </a:r>
          </a:p>
          <a:p>
            <a:r>
              <a:rPr lang="en-US" sz="2400" dirty="0"/>
              <a:t>What are the 2 stages of Photosynthesis</a:t>
            </a:r>
            <a:r>
              <a:rPr lang="en-US" sz="2400" dirty="0" smtClean="0"/>
              <a:t>?</a:t>
            </a:r>
            <a:endParaRPr lang="en-US" sz="2400"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9394" y="76200"/>
            <a:ext cx="199840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3580"/>
            <a:ext cx="2133600" cy="1394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3515360"/>
            <a:ext cx="762000" cy="75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158" t="5249" r="10674" b="11602"/>
          <a:stretch/>
        </p:blipFill>
        <p:spPr bwMode="auto">
          <a:xfrm>
            <a:off x="7924800" y="4953000"/>
            <a:ext cx="761999" cy="62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59227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686800" cy="5897563"/>
          </a:xfrm>
        </p:spPr>
        <p:txBody>
          <a:bodyPr/>
          <a:lstStyle/>
          <a:p>
            <a:pPr marL="0" indent="0">
              <a:buNone/>
            </a:pPr>
            <a:r>
              <a:rPr lang="en-US" dirty="0" smtClean="0">
                <a:solidFill>
                  <a:srgbClr val="FF0000"/>
                </a:solidFill>
              </a:rPr>
              <a:t>Light dependent</a:t>
            </a:r>
          </a:p>
          <a:p>
            <a:r>
              <a:rPr lang="en-US" dirty="0" smtClean="0"/>
              <a:t>Solar energy absorbed and breaks water to make energy molecule __________ and __________ and </a:t>
            </a:r>
          </a:p>
          <a:p>
            <a:r>
              <a:rPr lang="en-US" dirty="0" smtClean="0"/>
              <a:t>NADPH and ATP</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75" y="2590800"/>
            <a:ext cx="5953125"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80457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lstStyle/>
          <a:p>
            <a:pPr marL="0" indent="0">
              <a:buNone/>
            </a:pPr>
            <a:r>
              <a:rPr lang="en-US" dirty="0" smtClean="0">
                <a:solidFill>
                  <a:srgbClr val="FF0000"/>
                </a:solidFill>
              </a:rPr>
              <a:t>Light independent (Dark reaction, Calvin cycle)</a:t>
            </a:r>
          </a:p>
          <a:p>
            <a:r>
              <a:rPr lang="en-US" dirty="0" smtClean="0"/>
              <a:t>No direct solar energy needed</a:t>
            </a:r>
          </a:p>
          <a:p>
            <a:r>
              <a:rPr lang="en-US" dirty="0" smtClean="0"/>
              <a:t>Uses energy in ATP and NADPH to produce glucose and release carbon dioxide.</a:t>
            </a:r>
          </a:p>
          <a:p>
            <a:r>
              <a:rPr lang="en-US" dirty="0" smtClean="0"/>
              <a:t>Glucose is a great store molecule of energy can but used or stored for later use.</a:t>
            </a:r>
          </a:p>
          <a:p>
            <a:endParaRPr lang="en-US" dirty="0" smtClean="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1" y="4367594"/>
            <a:ext cx="3662362" cy="249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49929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a:bodyPr>
          <a:lstStyle/>
          <a:p>
            <a:pPr marL="0" indent="0">
              <a:buNone/>
            </a:pPr>
            <a:r>
              <a:rPr lang="en-US" dirty="0">
                <a:solidFill>
                  <a:srgbClr val="FF0000"/>
                </a:solidFill>
              </a:rPr>
              <a:t>ATP stands for _______________________.</a:t>
            </a:r>
          </a:p>
          <a:p>
            <a:r>
              <a:rPr lang="en-US" dirty="0"/>
              <a:t>Adenosine troposphere</a:t>
            </a:r>
          </a:p>
          <a:p>
            <a:r>
              <a:rPr lang="en-US" dirty="0"/>
              <a:t>ATP can the be used for muscle contractions, active transport, and protein synthesis</a:t>
            </a:r>
            <a:r>
              <a:rPr lang="en-US" dirty="0" smtClean="0"/>
              <a:t>.</a:t>
            </a:r>
          </a:p>
          <a:p>
            <a:pPr marL="0" indent="0">
              <a:buNone/>
            </a:pPr>
            <a:r>
              <a:rPr lang="en-US" dirty="0" smtClean="0"/>
              <a:t>Parts:</a:t>
            </a:r>
            <a:endParaRPr lang="en-US" dirty="0"/>
          </a:p>
          <a:p>
            <a:pPr marL="0" indent="0">
              <a:buNone/>
            </a:pPr>
            <a:r>
              <a:rPr lang="en-US" dirty="0"/>
              <a:t>1. Nitrogenous base (adenine)</a:t>
            </a:r>
          </a:p>
          <a:p>
            <a:pPr marL="0" indent="0">
              <a:buNone/>
            </a:pPr>
            <a:r>
              <a:rPr lang="en-US" dirty="0"/>
              <a:t>2. 3 phosphates</a:t>
            </a:r>
          </a:p>
          <a:p>
            <a:pPr marL="0" indent="0">
              <a:buNone/>
            </a:pPr>
            <a:r>
              <a:rPr lang="en-US" dirty="0"/>
              <a:t>3. Ribose (sugar)</a:t>
            </a:r>
          </a:p>
          <a:p>
            <a:pPr lvl="1"/>
            <a:r>
              <a:rPr lang="en-US" dirty="0"/>
              <a:t>Cells </a:t>
            </a:r>
            <a:r>
              <a:rPr lang="en-US" dirty="0">
                <a:solidFill>
                  <a:srgbClr val="FF0000"/>
                </a:solidFill>
              </a:rPr>
              <a:t>break</a:t>
            </a:r>
            <a:r>
              <a:rPr lang="en-US" dirty="0"/>
              <a:t> bonds in ATP every time they need energy</a:t>
            </a:r>
          </a:p>
          <a:p>
            <a:r>
              <a:rPr lang="en-US" dirty="0"/>
              <a:t>Energy </a:t>
            </a:r>
            <a:r>
              <a:rPr lang="en-US" dirty="0">
                <a:solidFill>
                  <a:srgbClr val="FF0000"/>
                </a:solidFill>
              </a:rPr>
              <a:t>released</a:t>
            </a:r>
            <a:r>
              <a:rPr lang="en-US" dirty="0"/>
              <a:t> when a phosphate is released, and energy is </a:t>
            </a:r>
            <a:r>
              <a:rPr lang="en-US" dirty="0">
                <a:solidFill>
                  <a:srgbClr val="FF0000"/>
                </a:solidFill>
              </a:rPr>
              <a:t>needed</a:t>
            </a:r>
            <a:r>
              <a:rPr lang="en-US" dirty="0"/>
              <a:t> to reattach phosphate.</a:t>
            </a:r>
          </a:p>
          <a:p>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32410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60279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Credible, Accurate, Relevant Sources</a:t>
            </a:r>
            <a:endParaRPr lang="en-US" dirty="0"/>
          </a:p>
        </p:txBody>
      </p:sp>
      <p:sp>
        <p:nvSpPr>
          <p:cNvPr id="3" name="Content Placeholder 2"/>
          <p:cNvSpPr>
            <a:spLocks noGrp="1"/>
          </p:cNvSpPr>
          <p:nvPr>
            <p:ph sz="half" idx="1"/>
          </p:nvPr>
        </p:nvSpPr>
        <p:spPr/>
        <p:txBody>
          <a:bodyPr/>
          <a:lstStyle/>
          <a:p>
            <a:pPr marL="0" indent="0">
              <a:buNone/>
            </a:pPr>
            <a:r>
              <a:rPr lang="en-US" dirty="0" smtClean="0"/>
              <a:t>When conducting scientific research, it is important that your source be credible (trustworthy), accurate (correct), and relevant (applicable). </a:t>
            </a:r>
          </a:p>
          <a:p>
            <a:pPr>
              <a:buFontTx/>
              <a:buChar char="-"/>
            </a:pPr>
            <a:r>
              <a:rPr lang="en-US" dirty="0" smtClean="0"/>
              <a:t>journals, textbooks, scientifically reliable websites </a:t>
            </a:r>
          </a:p>
          <a:p>
            <a:pPr>
              <a:buFontTx/>
              <a:buChar char="-"/>
            </a:pPr>
            <a:endParaRPr lang="en-US" dirty="0"/>
          </a:p>
        </p:txBody>
      </p:sp>
      <p:sp>
        <p:nvSpPr>
          <p:cNvPr id="4" name="Content Placeholder 3"/>
          <p:cNvSpPr>
            <a:spLocks noGrp="1"/>
          </p:cNvSpPr>
          <p:nvPr>
            <p:ph sz="half" idx="2"/>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76931">
            <a:off x="4848552" y="1696049"/>
            <a:ext cx="38100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27142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2237"/>
            <a:ext cx="8839200" cy="983287"/>
          </a:xfrm>
          <a:solidFill>
            <a:schemeClr val="bg2"/>
          </a:solidFill>
        </p:spPr>
        <p:txBody>
          <a:bodyPr>
            <a:normAutofit fontScale="90000"/>
          </a:bodyPr>
          <a:lstStyle/>
          <a:p>
            <a:r>
              <a:rPr lang="en-US" b="1" dirty="0" smtClean="0"/>
              <a:t>Cellular Respiration</a:t>
            </a:r>
            <a:br>
              <a:rPr lang="en-US" b="1" dirty="0" smtClean="0"/>
            </a:br>
            <a:r>
              <a:rPr lang="en-US" sz="2000" b="1" dirty="0" smtClean="0"/>
              <a:t>Converts chemical energy in nutrients to chemical energy stored in ATP.</a:t>
            </a:r>
            <a:endParaRPr lang="en-US" sz="2000" b="1" dirty="0"/>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651610"/>
            <a:ext cx="2819400" cy="167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71801" y="1219200"/>
            <a:ext cx="6019799" cy="369332"/>
          </a:xfrm>
          <a:prstGeom prst="rect">
            <a:avLst/>
          </a:prstGeom>
          <a:noFill/>
        </p:spPr>
        <p:txBody>
          <a:bodyPr wrap="square" rtlCol="0">
            <a:spAutoFit/>
          </a:bodyPr>
          <a:lstStyle/>
          <a:p>
            <a:endParaRPr lang="en-US" dirty="0"/>
          </a:p>
        </p:txBody>
      </p:sp>
      <p:pic>
        <p:nvPicPr>
          <p:cNvPr id="16389"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86600" y="2298031"/>
            <a:ext cx="1828800" cy="402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1000" y="1105525"/>
            <a:ext cx="8382000" cy="723275"/>
          </a:xfrm>
          <a:prstGeom prst="rect">
            <a:avLst/>
          </a:prstGeom>
        </p:spPr>
        <p:txBody>
          <a:bodyPr wrap="square">
            <a:spAutoFit/>
          </a:bodyPr>
          <a:lstStyle/>
          <a:p>
            <a:pPr marL="342900" lvl="0" indent="-342900" algn="ctr" fontAlgn="base">
              <a:spcBef>
                <a:spcPct val="20000"/>
              </a:spcBef>
              <a:spcAft>
                <a:spcPct val="0"/>
              </a:spcAft>
            </a:pPr>
            <a:r>
              <a:rPr kumimoji="0" lang="en-US" sz="2900" b="1" i="0" u="none" strike="noStrike" kern="0" cap="none" spc="0" normalizeH="0" baseline="0" noProof="0" dirty="0" smtClean="0">
                <a:ln>
                  <a:noFill/>
                </a:ln>
                <a:solidFill>
                  <a:schemeClr val="accent2">
                    <a:lumMod val="75000"/>
                  </a:schemeClr>
                </a:solidFill>
                <a:effectLst/>
                <a:uLnTx/>
                <a:uFillTx/>
                <a:latin typeface="Arial"/>
                <a:ea typeface="+mn-ea"/>
                <a:cs typeface="+mn-cs"/>
              </a:rPr>
              <a:t>6O</a:t>
            </a:r>
            <a:r>
              <a:rPr kumimoji="0" lang="en-US" sz="2900" b="1" i="0" u="none" strike="noStrike" kern="0" cap="none" spc="0" normalizeH="0" baseline="-25000" noProof="0" dirty="0" smtClean="0">
                <a:ln>
                  <a:noFill/>
                </a:ln>
                <a:solidFill>
                  <a:schemeClr val="accent2">
                    <a:lumMod val="75000"/>
                  </a:schemeClr>
                </a:solidFill>
                <a:effectLst/>
                <a:uLnTx/>
                <a:uFillTx/>
                <a:latin typeface="Arial"/>
                <a:ea typeface="+mn-ea"/>
                <a:cs typeface="+mn-cs"/>
              </a:rPr>
              <a:t>2</a:t>
            </a:r>
            <a:r>
              <a:rPr kumimoji="0" lang="en-US" sz="2900" b="1" i="0" u="none" strike="noStrike" kern="0" cap="none" spc="0" normalizeH="0" baseline="0" noProof="0" dirty="0" smtClean="0">
                <a:ln>
                  <a:noFill/>
                </a:ln>
                <a:solidFill>
                  <a:schemeClr val="accent2">
                    <a:lumMod val="75000"/>
                  </a:schemeClr>
                </a:solidFill>
                <a:effectLst/>
                <a:uLnTx/>
                <a:uFillTx/>
                <a:latin typeface="Arial"/>
                <a:ea typeface="+mn-ea"/>
                <a:cs typeface="+mn-cs"/>
              </a:rPr>
              <a:t>   +  C</a:t>
            </a:r>
            <a:r>
              <a:rPr kumimoji="0" lang="en-US" sz="2900" b="1" i="0" u="none" strike="noStrike" kern="0" cap="none" spc="0" normalizeH="0" baseline="-25000" noProof="0" dirty="0" smtClean="0">
                <a:ln>
                  <a:noFill/>
                </a:ln>
                <a:solidFill>
                  <a:schemeClr val="accent2">
                    <a:lumMod val="75000"/>
                  </a:schemeClr>
                </a:solidFill>
                <a:effectLst/>
                <a:uLnTx/>
                <a:uFillTx/>
                <a:latin typeface="Arial"/>
                <a:ea typeface="+mn-ea"/>
                <a:cs typeface="+mn-cs"/>
              </a:rPr>
              <a:t>6</a:t>
            </a:r>
            <a:r>
              <a:rPr kumimoji="0" lang="en-US" sz="2900" b="1" i="0" u="none" strike="noStrike" kern="0" cap="none" spc="0" normalizeH="0" baseline="0" noProof="0" dirty="0" smtClean="0">
                <a:ln>
                  <a:noFill/>
                </a:ln>
                <a:solidFill>
                  <a:schemeClr val="accent2">
                    <a:lumMod val="75000"/>
                  </a:schemeClr>
                </a:solidFill>
                <a:effectLst/>
                <a:uLnTx/>
                <a:uFillTx/>
                <a:latin typeface="Arial"/>
                <a:ea typeface="+mn-ea"/>
                <a:cs typeface="+mn-cs"/>
              </a:rPr>
              <a:t>H</a:t>
            </a:r>
            <a:r>
              <a:rPr kumimoji="0" lang="en-US" sz="2900" b="1" i="0" u="none" strike="noStrike" kern="0" cap="none" spc="0" normalizeH="0" baseline="-25000" noProof="0" dirty="0" smtClean="0">
                <a:ln>
                  <a:noFill/>
                </a:ln>
                <a:solidFill>
                  <a:schemeClr val="accent2">
                    <a:lumMod val="75000"/>
                  </a:schemeClr>
                </a:solidFill>
                <a:effectLst/>
                <a:uLnTx/>
                <a:uFillTx/>
                <a:latin typeface="Arial"/>
                <a:ea typeface="+mn-ea"/>
                <a:cs typeface="+mn-cs"/>
              </a:rPr>
              <a:t>12</a:t>
            </a:r>
            <a:r>
              <a:rPr kumimoji="0" lang="en-US" sz="2900" b="1" i="0" u="none" strike="noStrike" kern="0" cap="none" spc="0" normalizeH="0" baseline="0" noProof="0" dirty="0" smtClean="0">
                <a:ln>
                  <a:noFill/>
                </a:ln>
                <a:solidFill>
                  <a:schemeClr val="accent2">
                    <a:lumMod val="75000"/>
                  </a:schemeClr>
                </a:solidFill>
                <a:effectLst/>
                <a:uLnTx/>
                <a:uFillTx/>
                <a:latin typeface="Arial"/>
                <a:ea typeface="+mn-ea"/>
                <a:cs typeface="+mn-cs"/>
              </a:rPr>
              <a:t>O</a:t>
            </a:r>
            <a:r>
              <a:rPr kumimoji="0" lang="en-US" sz="2900" b="1" i="0" u="none" strike="noStrike" kern="0" cap="none" spc="0" normalizeH="0" baseline="-25000" noProof="0" dirty="0" smtClean="0">
                <a:ln>
                  <a:noFill/>
                </a:ln>
                <a:solidFill>
                  <a:schemeClr val="accent2">
                    <a:lumMod val="75000"/>
                  </a:schemeClr>
                </a:solidFill>
                <a:effectLst/>
                <a:uLnTx/>
                <a:uFillTx/>
                <a:latin typeface="Arial"/>
                <a:ea typeface="+mn-ea"/>
                <a:cs typeface="+mn-cs"/>
              </a:rPr>
              <a:t>6</a:t>
            </a:r>
            <a:r>
              <a:rPr kumimoji="0" lang="en-US" sz="2900" b="1" i="0" u="none" strike="noStrike" kern="0" cap="none" spc="0" normalizeH="0" baseline="0" noProof="0" dirty="0" smtClean="0">
                <a:ln>
                  <a:noFill/>
                </a:ln>
                <a:solidFill>
                  <a:schemeClr val="accent2">
                    <a:lumMod val="75000"/>
                  </a:schemeClr>
                </a:solidFill>
                <a:effectLst/>
                <a:uLnTx/>
                <a:uFillTx/>
                <a:latin typeface="Arial"/>
                <a:ea typeface="+mn-ea"/>
                <a:cs typeface="+mn-cs"/>
              </a:rPr>
              <a:t> </a:t>
            </a:r>
            <a:r>
              <a:rPr kumimoji="0" lang="en-US" sz="2900" b="1" i="0" u="none" strike="noStrike" kern="0" cap="none" spc="0" normalizeH="0" baseline="0" noProof="0" dirty="0" smtClean="0">
                <a:ln>
                  <a:noFill/>
                </a:ln>
                <a:solidFill>
                  <a:schemeClr val="accent2">
                    <a:lumMod val="75000"/>
                  </a:schemeClr>
                </a:solidFill>
                <a:effectLst/>
                <a:uLnTx/>
                <a:uFillTx/>
                <a:latin typeface="Arial"/>
                <a:ea typeface="+mn-ea"/>
                <a:cs typeface="+mn-cs"/>
                <a:sym typeface="Wingdings" pitchFamily="2" charset="2"/>
              </a:rPr>
              <a:t></a:t>
            </a:r>
            <a:r>
              <a:rPr kumimoji="0" lang="en-US" sz="2900" b="1" i="0" u="none" strike="noStrike" kern="0" cap="none" spc="0" normalizeH="0" baseline="0" noProof="0" dirty="0" smtClean="0">
                <a:ln>
                  <a:noFill/>
                </a:ln>
                <a:solidFill>
                  <a:schemeClr val="accent2">
                    <a:lumMod val="75000"/>
                  </a:schemeClr>
                </a:solidFill>
                <a:effectLst/>
                <a:uLnTx/>
                <a:uFillTx/>
                <a:latin typeface="Arial"/>
                <a:ea typeface="+mn-ea"/>
                <a:cs typeface="+mn-cs"/>
              </a:rPr>
              <a:t> 6H</a:t>
            </a:r>
            <a:r>
              <a:rPr kumimoji="0" lang="en-US" sz="2900" b="1" i="0" u="none" strike="noStrike" kern="0" cap="none" spc="0" normalizeH="0" baseline="-25000" noProof="0" dirty="0" smtClean="0">
                <a:ln>
                  <a:noFill/>
                </a:ln>
                <a:solidFill>
                  <a:schemeClr val="accent2">
                    <a:lumMod val="75000"/>
                  </a:schemeClr>
                </a:solidFill>
                <a:effectLst/>
                <a:uLnTx/>
                <a:uFillTx/>
                <a:latin typeface="Arial"/>
                <a:ea typeface="+mn-ea"/>
                <a:cs typeface="+mn-cs"/>
              </a:rPr>
              <a:t>2</a:t>
            </a:r>
            <a:r>
              <a:rPr kumimoji="0" lang="en-US" sz="2900" b="1" i="0" u="none" strike="noStrike" kern="0" cap="none" spc="0" normalizeH="0" baseline="0" noProof="0" dirty="0" smtClean="0">
                <a:ln>
                  <a:noFill/>
                </a:ln>
                <a:solidFill>
                  <a:schemeClr val="accent2">
                    <a:lumMod val="75000"/>
                  </a:schemeClr>
                </a:solidFill>
                <a:effectLst/>
                <a:uLnTx/>
                <a:uFillTx/>
                <a:latin typeface="Arial"/>
                <a:ea typeface="+mn-ea"/>
                <a:cs typeface="+mn-cs"/>
              </a:rPr>
              <a:t>O   +  6CO</a:t>
            </a:r>
            <a:r>
              <a:rPr kumimoji="0" lang="en-US" sz="2900" b="1" i="0" u="none" strike="noStrike" kern="0" cap="none" spc="0" normalizeH="0" baseline="-25000" noProof="0" dirty="0" smtClean="0">
                <a:ln>
                  <a:noFill/>
                </a:ln>
                <a:solidFill>
                  <a:schemeClr val="accent2">
                    <a:lumMod val="75000"/>
                  </a:schemeClr>
                </a:solidFill>
                <a:effectLst/>
                <a:uLnTx/>
                <a:uFillTx/>
                <a:latin typeface="Arial"/>
                <a:ea typeface="+mn-ea"/>
                <a:cs typeface="+mn-cs"/>
              </a:rPr>
              <a:t>2</a:t>
            </a:r>
            <a:r>
              <a:rPr kumimoji="0" lang="en-US" sz="2900" b="1" i="0" u="none" strike="noStrike" kern="0" cap="none" spc="0" normalizeH="0" baseline="0" noProof="0" dirty="0" smtClean="0">
                <a:ln>
                  <a:noFill/>
                </a:ln>
                <a:solidFill>
                  <a:schemeClr val="accent2">
                    <a:lumMod val="75000"/>
                  </a:schemeClr>
                </a:solidFill>
                <a:effectLst/>
                <a:uLnTx/>
                <a:uFillTx/>
                <a:latin typeface="Arial"/>
                <a:ea typeface="+mn-ea"/>
                <a:cs typeface="+mn-cs"/>
              </a:rPr>
              <a:t> + ATP </a:t>
            </a:r>
            <a:r>
              <a:rPr kumimoji="0" lang="en-US" b="1" i="0" u="none" strike="noStrike" kern="0" cap="none" spc="0" normalizeH="0" baseline="0" noProof="0" dirty="0" smtClean="0">
                <a:ln>
                  <a:noFill/>
                </a:ln>
                <a:solidFill>
                  <a:schemeClr val="accent2">
                    <a:lumMod val="75000"/>
                  </a:schemeClr>
                </a:solidFill>
                <a:effectLst/>
                <a:uLnTx/>
                <a:uFillTx/>
                <a:latin typeface="Arial"/>
                <a:ea typeface="+mn-ea"/>
                <a:cs typeface="+mn-cs"/>
              </a:rPr>
              <a:t>(Energy)</a:t>
            </a:r>
            <a:endParaRPr kumimoji="0" lang="en-US" sz="2900" b="1" i="0" u="none" strike="noStrike" kern="0" cap="none" spc="0" normalizeH="0" baseline="0" noProof="0" dirty="0" smtClean="0">
              <a:ln>
                <a:noFill/>
              </a:ln>
              <a:solidFill>
                <a:schemeClr val="accent2">
                  <a:lumMod val="75000"/>
                </a:schemeClr>
              </a:solidFill>
              <a:effectLst/>
              <a:uLnTx/>
              <a:uFillTx/>
              <a:latin typeface="Arial"/>
              <a:ea typeface="+mn-ea"/>
              <a:cs typeface="+mn-cs"/>
            </a:endParaRPr>
          </a:p>
          <a:p>
            <a:pPr marL="342900" lvl="0" indent="-342900" algn="ctr" fontAlgn="base">
              <a:spcBef>
                <a:spcPct val="20000"/>
              </a:spcBef>
              <a:spcAft>
                <a:spcPct val="0"/>
              </a:spcAft>
            </a:pPr>
            <a:r>
              <a:rPr kumimoji="0" lang="en-US" sz="1000" b="1" i="0" u="none" strike="noStrike" kern="0" cap="none" spc="0" normalizeH="0" baseline="0" noProof="0" dirty="0" smtClean="0">
                <a:ln>
                  <a:noFill/>
                </a:ln>
                <a:solidFill>
                  <a:srgbClr val="000000"/>
                </a:solidFill>
                <a:effectLst/>
                <a:uLnTx/>
                <a:uFillTx/>
                <a:latin typeface="Arial"/>
                <a:ea typeface="+mn-ea"/>
                <a:cs typeface="+mn-cs"/>
              </a:rPr>
              <a:t>						                            </a:t>
            </a:r>
            <a:endParaRPr kumimoji="0" lang="en-US" sz="2000" b="1" i="0" u="none" strike="noStrike" kern="0" cap="none" spc="0" normalizeH="0" baseline="0" noProof="0" dirty="0">
              <a:ln>
                <a:noFill/>
              </a:ln>
              <a:solidFill>
                <a:srgbClr val="000000"/>
              </a:solidFill>
              <a:effectLst/>
              <a:uLnTx/>
              <a:uFillTx/>
              <a:latin typeface="Arial"/>
              <a:ea typeface="+mn-ea"/>
              <a:cs typeface="+mn-cs"/>
            </a:endParaRPr>
          </a:p>
        </p:txBody>
      </p:sp>
      <p:sp>
        <p:nvSpPr>
          <p:cNvPr id="8" name="TextBox 7"/>
          <p:cNvSpPr txBox="1"/>
          <p:nvPr/>
        </p:nvSpPr>
        <p:spPr>
          <a:xfrm>
            <a:off x="304800" y="1804749"/>
            <a:ext cx="8686800" cy="3385542"/>
          </a:xfrm>
          <a:prstGeom prst="rect">
            <a:avLst/>
          </a:prstGeom>
          <a:noFill/>
        </p:spPr>
        <p:txBody>
          <a:bodyPr wrap="square" rtlCol="0">
            <a:spAutoFit/>
          </a:bodyPr>
          <a:lstStyle/>
          <a:p>
            <a:pPr marL="285750" indent="-285750">
              <a:buFont typeface="Arial" pitchFamily="34" charset="0"/>
              <a:buChar char="•"/>
            </a:pPr>
            <a:r>
              <a:rPr lang="en-US" sz="2000" dirty="0" smtClean="0">
                <a:latin typeface="Arial" pitchFamily="34" charset="0"/>
                <a:cs typeface="Arial" pitchFamily="34" charset="0"/>
              </a:rPr>
              <a:t>                       Notice that this formula is the opposite of photosynthesis.                 </a:t>
            </a:r>
            <a:br>
              <a:rPr lang="en-US" sz="2000" dirty="0" smtClean="0">
                <a:latin typeface="Arial" pitchFamily="34" charset="0"/>
                <a:cs typeface="Arial" pitchFamily="34" charset="0"/>
              </a:rPr>
            </a:br>
            <a:r>
              <a:rPr lang="en-US" sz="2000" dirty="0" smtClean="0">
                <a:latin typeface="Arial" pitchFamily="34" charset="0"/>
                <a:cs typeface="Arial" pitchFamily="34" charset="0"/>
              </a:rPr>
              <a:t>                       The products of photosynthesis are the reactants of </a:t>
            </a:r>
            <a:br>
              <a:rPr lang="en-US" sz="2000" dirty="0" smtClean="0">
                <a:latin typeface="Arial" pitchFamily="34" charset="0"/>
                <a:cs typeface="Arial" pitchFamily="34" charset="0"/>
              </a:rPr>
            </a:br>
            <a:r>
              <a:rPr lang="en-US" sz="2000" dirty="0" smtClean="0">
                <a:latin typeface="Arial" pitchFamily="34" charset="0"/>
                <a:cs typeface="Arial" pitchFamily="34" charset="0"/>
              </a:rPr>
              <a:t>                       respiration.  The reactants of photosynthesis are </a:t>
            </a:r>
            <a:br>
              <a:rPr lang="en-US" sz="2000" dirty="0" smtClean="0">
                <a:latin typeface="Arial" pitchFamily="34" charset="0"/>
                <a:cs typeface="Arial" pitchFamily="34" charset="0"/>
              </a:rPr>
            </a:br>
            <a:r>
              <a:rPr lang="en-US" sz="2000" dirty="0" smtClean="0">
                <a:latin typeface="Arial" pitchFamily="34" charset="0"/>
                <a:cs typeface="Arial" pitchFamily="34" charset="0"/>
              </a:rPr>
              <a:t>                       the products of respiration. </a:t>
            </a:r>
            <a:endParaRPr lang="en-US" sz="2000" kern="0" dirty="0">
              <a:solidFill>
                <a:srgbClr val="000000"/>
              </a:solidFill>
              <a:latin typeface="Arial"/>
            </a:endParaRPr>
          </a:p>
          <a:p>
            <a:pPr marL="285750" indent="-285750">
              <a:buFont typeface="Arial" pitchFamily="34" charset="0"/>
              <a:buChar char="•"/>
            </a:pPr>
            <a:endParaRPr kumimoji="0" lang="en-US" sz="2000" i="0" u="none" strike="noStrike" kern="0" cap="none" spc="0" normalizeH="0" baseline="0" noProof="0" dirty="0" smtClean="0">
              <a:ln>
                <a:noFill/>
              </a:ln>
              <a:solidFill>
                <a:srgbClr val="000000"/>
              </a:solidFill>
              <a:effectLst/>
              <a:uLnTx/>
              <a:uFillTx/>
              <a:latin typeface="Arial"/>
            </a:endParaRPr>
          </a:p>
          <a:p>
            <a:r>
              <a:rPr lang="en-US" sz="2400" dirty="0" smtClean="0"/>
              <a:t>Cellular respiration converts chemical </a:t>
            </a:r>
          </a:p>
          <a:p>
            <a:r>
              <a:rPr lang="en-US" sz="2400" dirty="0" smtClean="0"/>
              <a:t>energy in nutrient to </a:t>
            </a:r>
          </a:p>
          <a:p>
            <a:r>
              <a:rPr lang="en-US" sz="2400" dirty="0" smtClean="0"/>
              <a:t>chemical energy stored </a:t>
            </a:r>
          </a:p>
          <a:p>
            <a:r>
              <a:rPr lang="en-US" sz="2400" dirty="0" smtClean="0"/>
              <a:t>in ATP.</a:t>
            </a:r>
          </a:p>
          <a:p>
            <a:pPr marL="285750" indent="-285750">
              <a:buFont typeface="Arial" pitchFamily="34" charset="0"/>
              <a:buChar char="•"/>
            </a:pPr>
            <a:endParaRPr lang="en-US" dirty="0"/>
          </a:p>
        </p:txBody>
      </p:sp>
      <p:pic>
        <p:nvPicPr>
          <p:cNvPr id="1639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843087"/>
            <a:ext cx="1519107"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59295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a:solidFill>
            <a:schemeClr val="bg2"/>
          </a:solidFill>
        </p:spPr>
        <p:txBody>
          <a:bodyPr>
            <a:normAutofit/>
          </a:bodyPr>
          <a:lstStyle/>
          <a:p>
            <a:r>
              <a:rPr lang="en-US" sz="3600" b="1" dirty="0" smtClean="0"/>
              <a:t>How does cellular respiration occur?</a:t>
            </a:r>
            <a:endParaRPr lang="en-US" sz="3600" b="1" dirty="0"/>
          </a:p>
        </p:txBody>
      </p:sp>
      <p:sp>
        <p:nvSpPr>
          <p:cNvPr id="3" name="Content Placeholder 2"/>
          <p:cNvSpPr>
            <a:spLocks noGrp="1"/>
          </p:cNvSpPr>
          <p:nvPr>
            <p:ph idx="1"/>
          </p:nvPr>
        </p:nvSpPr>
        <p:spPr>
          <a:xfrm>
            <a:off x="0" y="990600"/>
            <a:ext cx="8763000" cy="5135563"/>
          </a:xfrm>
        </p:spPr>
        <p:txBody>
          <a:bodyPr>
            <a:normAutofit/>
          </a:bodyPr>
          <a:lstStyle/>
          <a:p>
            <a:r>
              <a:rPr lang="en-US" dirty="0"/>
              <a:t>In order to use glucose for energy 3 step process</a:t>
            </a:r>
          </a:p>
          <a:p>
            <a:r>
              <a:rPr lang="en-US" dirty="0"/>
              <a:t>1. </a:t>
            </a:r>
            <a:r>
              <a:rPr lang="en-US" dirty="0">
                <a:solidFill>
                  <a:srgbClr val="FF0000"/>
                </a:solidFill>
              </a:rPr>
              <a:t>Glycolysis</a:t>
            </a:r>
            <a:r>
              <a:rPr lang="en-US" dirty="0"/>
              <a:t> - uses enzymes to convert glucose to pyruvic acid and ATP (in cytoplasm)</a:t>
            </a:r>
          </a:p>
          <a:p>
            <a:pPr marL="0" indent="0">
              <a:buNone/>
            </a:pPr>
            <a:r>
              <a:rPr lang="en-US" dirty="0" smtClean="0"/>
              <a:t>	IF </a:t>
            </a:r>
            <a:r>
              <a:rPr lang="en-US" dirty="0"/>
              <a:t>OXYGEN</a:t>
            </a:r>
          </a:p>
          <a:p>
            <a:r>
              <a:rPr lang="en-US" dirty="0"/>
              <a:t>2. </a:t>
            </a:r>
            <a:r>
              <a:rPr lang="en-US" dirty="0">
                <a:solidFill>
                  <a:srgbClr val="FF0000"/>
                </a:solidFill>
              </a:rPr>
              <a:t>Krebs cycle </a:t>
            </a:r>
            <a:r>
              <a:rPr lang="en-US" dirty="0"/>
              <a:t>- in mitochondria, releases carbon dioxide and makes ATP and electing carriers</a:t>
            </a:r>
          </a:p>
          <a:p>
            <a:r>
              <a:rPr lang="en-US" dirty="0"/>
              <a:t>3. </a:t>
            </a:r>
            <a:r>
              <a:rPr lang="en-US" dirty="0">
                <a:solidFill>
                  <a:srgbClr val="FF0000"/>
                </a:solidFill>
              </a:rPr>
              <a:t>Electron transport chain </a:t>
            </a:r>
            <a:r>
              <a:rPr lang="en-US" dirty="0"/>
              <a:t>- most ATP created. Oxygen used to create water. Up to 36 ATP </a:t>
            </a:r>
          </a:p>
          <a:p>
            <a:pPr marL="0" indent="0">
              <a:buNone/>
            </a:pPr>
            <a:r>
              <a:rPr lang="en-US" dirty="0" smtClean="0"/>
              <a:t>		6O2 </a:t>
            </a:r>
            <a:r>
              <a:rPr lang="en-US" dirty="0"/>
              <a:t>+ glucose à 6 CO2 + </a:t>
            </a:r>
            <a:r>
              <a:rPr lang="en-US" dirty="0" smtClean="0"/>
              <a:t>6H2O</a:t>
            </a:r>
            <a:endParaRPr lang="en-US" dirty="0"/>
          </a:p>
        </p:txBody>
      </p:sp>
    </p:spTree>
    <p:extLst>
      <p:ext uri="{BB962C8B-B14F-4D97-AF65-F5344CB8AC3E}">
        <p14:creationId xmlns:p14="http://schemas.microsoft.com/office/powerpoint/2010/main" val="367218888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3644"/>
            <a:ext cx="8305800" cy="584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86701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685800" y="228600"/>
            <a:ext cx="7772400" cy="1145231"/>
          </a:xfrm>
          <a:solidFill>
            <a:schemeClr val="bg2"/>
          </a:solidFill>
        </p:spPr>
        <p:txBody>
          <a:bodyPr>
            <a:normAutofit fontScale="90000"/>
          </a:bodyPr>
          <a:lstStyle/>
          <a:p>
            <a:r>
              <a:rPr lang="en-US" sz="4800" b="1" dirty="0">
                <a:latin typeface="Arial" pitchFamily="34" charset="0"/>
                <a:cs typeface="Arial" pitchFamily="34" charset="0"/>
              </a:rPr>
              <a:t>Fermentation</a:t>
            </a:r>
            <a:r>
              <a:rPr lang="en-US" sz="3600" b="1" dirty="0">
                <a:latin typeface="Arial" pitchFamily="34" charset="0"/>
                <a:cs typeface="Arial" pitchFamily="34" charset="0"/>
              </a:rPr>
              <a:t>…</a:t>
            </a:r>
            <a:br>
              <a:rPr lang="en-US" sz="3600" b="1" dirty="0">
                <a:latin typeface="Arial" pitchFamily="34" charset="0"/>
                <a:cs typeface="Arial" pitchFamily="34" charset="0"/>
              </a:rPr>
            </a:br>
            <a:r>
              <a:rPr lang="en-US" sz="3600" b="1" dirty="0">
                <a:latin typeface="Arial" pitchFamily="34" charset="0"/>
                <a:cs typeface="Arial" pitchFamily="34" charset="0"/>
              </a:rPr>
              <a:t>the other way to break down </a:t>
            </a:r>
            <a:r>
              <a:rPr lang="en-US" sz="3600" b="1" dirty="0" smtClean="0">
                <a:latin typeface="Arial" pitchFamily="34" charset="0"/>
                <a:cs typeface="Arial" pitchFamily="34" charset="0"/>
              </a:rPr>
              <a:t>sugar</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NO OXYGEN!!!</a:t>
            </a:r>
            <a:endParaRPr lang="en-US" sz="3600" b="1" dirty="0">
              <a:latin typeface="Arial" pitchFamily="34" charset="0"/>
              <a:cs typeface="Arial" pitchFamily="34" charset="0"/>
            </a:endParaRPr>
          </a:p>
        </p:txBody>
      </p:sp>
      <p:pic>
        <p:nvPicPr>
          <p:cNvPr id="49158" name="Picture 6" descr="MCj036371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13121">
            <a:off x="124943" y="325157"/>
            <a:ext cx="1323975" cy="882650"/>
          </a:xfrm>
          <a:prstGeom prst="rect">
            <a:avLst/>
          </a:prstGeom>
          <a:noFill/>
          <a:extLst>
            <a:ext uri="{909E8E84-426E-40dd-AFC4-6F175D3DCCD1}">
              <a14:hiddenFill xmlns:a14="http://schemas.microsoft.com/office/drawing/2010/main">
                <a:solidFill>
                  <a:srgbClr val="FFFFFF"/>
                </a:solidFill>
              </a14:hiddenFill>
            </a:ext>
          </a:extLst>
        </p:spPr>
      </p:pic>
      <p:pic>
        <p:nvPicPr>
          <p:cNvPr id="49159" name="Picture 7" descr="MMj0336469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28359">
            <a:off x="8153400" y="4267200"/>
            <a:ext cx="990600" cy="914400"/>
          </a:xfrm>
          <a:prstGeom prst="rect">
            <a:avLst/>
          </a:prstGeom>
          <a:noFill/>
          <a:extLst>
            <a:ext uri="{909E8E84-426E-40dd-AFC4-6F175D3DCCD1}">
              <a14:hiddenFill xmlns:a14="http://schemas.microsoft.com/office/drawing/2010/main">
                <a:solidFill>
                  <a:srgbClr val="FFFFFF"/>
                </a:solidFill>
              </a14:hiddenFill>
            </a:ext>
          </a:extLst>
        </p:spPr>
      </p:pic>
      <p:sp>
        <p:nvSpPr>
          <p:cNvPr id="49160" name="UTurnArrow"/>
          <p:cNvSpPr>
            <a:spLocks noEditPoints="1" noChangeArrowheads="1"/>
          </p:cNvSpPr>
          <p:nvPr/>
        </p:nvSpPr>
        <p:spPr bwMode="auto">
          <a:xfrm rot="3478696">
            <a:off x="7910139" y="11756"/>
            <a:ext cx="1009650" cy="1447800"/>
          </a:xfrm>
          <a:custGeom>
            <a:avLst/>
            <a:gdLst>
              <a:gd name="G0" fmla="+- 0 0 0"/>
              <a:gd name="G1" fmla="+- 5574 0 0"/>
              <a:gd name="G2" fmla="*/ 5574 1 2"/>
              <a:gd name="G3" fmla="*/ 9725 1 2"/>
              <a:gd name="G4" fmla="+- 10800 G3 G2"/>
              <a:gd name="G5" fmla="+- 10800 G3 0"/>
              <a:gd name="G6" fmla="+- G5 G2 0"/>
              <a:gd name="G7" fmla="*/ G6 1 2"/>
              <a:gd name="G8" fmla="+- 9725 0 0"/>
              <a:gd name="G9" fmla="+- 21600 0 5574"/>
              <a:gd name="G10" fmla="+- 21600 0 9725"/>
              <a:gd name="G11" fmla="min G10 8691"/>
              <a:gd name="G12" fmla="+- 8826 0 0"/>
              <a:gd name="G13" fmla="+- 14865 0 5975"/>
              <a:gd name="G14" fmla="+- 14865 0 0"/>
              <a:gd name="G15" fmla="*/ 5574 5842 6110"/>
              <a:gd name="G16" fmla="+- 8826 1350 0"/>
              <a:gd name="G17" fmla="+- 8310 0 G15"/>
              <a:gd name="G18" fmla="*/ G17 G7 8310"/>
              <a:gd name="G19" fmla="+- 5574 G18 0"/>
              <a:gd name="G20" fmla="+- G4 0 G18"/>
              <a:gd name="T0" fmla="*/ 9225 w 21600"/>
              <a:gd name="T1" fmla="*/ 0 h 21600"/>
              <a:gd name="T2" fmla="*/ 2787 w 21600"/>
              <a:gd name="T3" fmla="*/ 21600 h 21600"/>
              <a:gd name="T4" fmla="*/ 9725 w 21600"/>
              <a:gd name="T5" fmla="*/ 8826 h 21600"/>
              <a:gd name="T6" fmla="*/ 15663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49161" name="Rectangle 9"/>
          <p:cNvSpPr>
            <a:spLocks noChangeArrowheads="1"/>
          </p:cNvSpPr>
          <p:nvPr/>
        </p:nvSpPr>
        <p:spPr bwMode="auto">
          <a:xfrm>
            <a:off x="533400" y="1828800"/>
            <a:ext cx="8153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a:solidFill>
                  <a:srgbClr val="6600FF"/>
                </a:solidFill>
              </a:rPr>
              <a:t>Lactic Acid Fermentation</a:t>
            </a:r>
            <a:r>
              <a:rPr lang="en-US" sz="2400" b="1" dirty="0"/>
              <a:t>: </a:t>
            </a:r>
          </a:p>
          <a:p>
            <a:r>
              <a:rPr lang="en-US" sz="2400" b="1" dirty="0"/>
              <a:t>Lactic Acid builds up in overworked muscle cells causing a burning pain.  </a:t>
            </a:r>
          </a:p>
          <a:p>
            <a:r>
              <a:rPr lang="en-US" sz="2400" b="1" dirty="0"/>
              <a:t>	C</a:t>
            </a:r>
            <a:r>
              <a:rPr lang="en-US" sz="2400" b="1" baseline="-25000" dirty="0"/>
              <a:t>6</a:t>
            </a:r>
            <a:r>
              <a:rPr lang="en-US" sz="2400" b="1" dirty="0"/>
              <a:t>H</a:t>
            </a:r>
            <a:r>
              <a:rPr lang="en-US" sz="2400" b="1" baseline="-25000" dirty="0"/>
              <a:t>12</a:t>
            </a:r>
            <a:r>
              <a:rPr lang="en-US" sz="2400" b="1" dirty="0"/>
              <a:t>O</a:t>
            </a:r>
            <a:r>
              <a:rPr lang="en-US" sz="2400" b="1" baseline="-25000" dirty="0"/>
              <a:t>6</a:t>
            </a:r>
            <a:r>
              <a:rPr lang="en-US" sz="2400" b="1" dirty="0"/>
              <a:t> </a:t>
            </a:r>
            <a:r>
              <a:rPr lang="en-US" sz="2400" b="1" dirty="0">
                <a:sym typeface="Wingdings" pitchFamily="2" charset="2"/>
              </a:rPr>
              <a:t> </a:t>
            </a:r>
            <a:r>
              <a:rPr lang="en-US" sz="2400" b="1" dirty="0" smtClean="0">
                <a:sym typeface="Wingdings" pitchFamily="2" charset="2"/>
              </a:rPr>
              <a:t>pyruvic acid Lactic Acid</a:t>
            </a:r>
            <a:r>
              <a:rPr lang="en-US" sz="2400" b="1" dirty="0" smtClean="0"/>
              <a:t>+ </a:t>
            </a:r>
            <a:r>
              <a:rPr lang="en-US" sz="2400" b="1" dirty="0"/>
              <a:t>2ATP                                    			  </a:t>
            </a:r>
            <a:endParaRPr lang="en-US" sz="2400" dirty="0"/>
          </a:p>
        </p:txBody>
      </p:sp>
      <p:sp>
        <p:nvSpPr>
          <p:cNvPr id="49162" name="Rectangle 10"/>
          <p:cNvSpPr>
            <a:spLocks noChangeArrowheads="1"/>
          </p:cNvSpPr>
          <p:nvPr/>
        </p:nvSpPr>
        <p:spPr bwMode="auto">
          <a:xfrm>
            <a:off x="609600" y="4025900"/>
            <a:ext cx="7696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solidFill>
                  <a:srgbClr val="6600FF"/>
                </a:solidFill>
              </a:rPr>
              <a:t>Alcoholic Fermentation</a:t>
            </a:r>
            <a:r>
              <a:rPr lang="en-US" sz="2400" b="1" dirty="0"/>
              <a:t>:</a:t>
            </a:r>
          </a:p>
          <a:p>
            <a:r>
              <a:rPr lang="en-US" sz="2400" b="1" dirty="0"/>
              <a:t>Yeasts and some bacteria can break down sugar to produce ethanol (alcohol), carbon dioxide and energy.</a:t>
            </a:r>
          </a:p>
          <a:p>
            <a:r>
              <a:rPr lang="en-US" sz="2400" b="1" dirty="0"/>
              <a:t>	C</a:t>
            </a:r>
            <a:r>
              <a:rPr lang="en-US" sz="2400" b="1" baseline="-25000" dirty="0"/>
              <a:t>6</a:t>
            </a:r>
            <a:r>
              <a:rPr lang="en-US" sz="2400" b="1" dirty="0"/>
              <a:t>H</a:t>
            </a:r>
            <a:r>
              <a:rPr lang="en-US" sz="2400" b="1" baseline="-25000" dirty="0"/>
              <a:t>12</a:t>
            </a:r>
            <a:r>
              <a:rPr lang="en-US" sz="2400" b="1" dirty="0"/>
              <a:t>O</a:t>
            </a:r>
            <a:r>
              <a:rPr lang="en-US" sz="2400" b="1" baseline="-25000" dirty="0"/>
              <a:t>6</a:t>
            </a:r>
            <a:r>
              <a:rPr lang="en-US" sz="2400" b="1" dirty="0"/>
              <a:t>  </a:t>
            </a:r>
            <a:r>
              <a:rPr lang="en-US" sz="2400" b="1" dirty="0">
                <a:sym typeface="Wingdings" pitchFamily="2" charset="2"/>
              </a:rPr>
              <a:t></a:t>
            </a:r>
            <a:r>
              <a:rPr lang="en-US" sz="2400" b="1" dirty="0"/>
              <a:t> </a:t>
            </a:r>
            <a:r>
              <a:rPr lang="en-US" sz="2400" b="1" dirty="0" smtClean="0"/>
              <a:t>pyruvic Acid </a:t>
            </a:r>
            <a:r>
              <a:rPr lang="en-US" sz="2400" b="1" dirty="0" smtClean="0">
                <a:sym typeface="Wingdings" pitchFamily="2" charset="2"/>
              </a:rPr>
              <a:t></a:t>
            </a:r>
            <a:r>
              <a:rPr lang="en-US" sz="2400" b="1" dirty="0" smtClean="0"/>
              <a:t>Alcohol+ </a:t>
            </a:r>
            <a:r>
              <a:rPr lang="en-US" sz="2400" b="1" dirty="0"/>
              <a:t>2CO</a:t>
            </a:r>
            <a:r>
              <a:rPr lang="en-US" sz="2400" b="1" baseline="-25000" dirty="0"/>
              <a:t>2</a:t>
            </a:r>
            <a:r>
              <a:rPr lang="en-US" sz="2400" b="1" dirty="0"/>
              <a:t> + 2ATP 			                 </a:t>
            </a:r>
            <a:r>
              <a:rPr lang="en-US" sz="2400" b="1" dirty="0" smtClean="0"/>
              <a:t>           </a:t>
            </a:r>
            <a:endParaRPr lang="en-US" sz="2400" dirty="0"/>
          </a:p>
        </p:txBody>
      </p:sp>
    </p:spTree>
    <p:extLst>
      <p:ext uri="{BB962C8B-B14F-4D97-AF65-F5344CB8AC3E}">
        <p14:creationId xmlns:p14="http://schemas.microsoft.com/office/powerpoint/2010/main" val="69499683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626900"/>
          </a:xfrm>
        </p:spPr>
        <p:txBody>
          <a:bodyPr/>
          <a:lstStyle/>
          <a:p>
            <a:pPr lvl="0" algn="ctr" fontAlgn="base">
              <a:spcAft>
                <a:spcPct val="0"/>
              </a:spcAft>
              <a:buNone/>
            </a:pPr>
            <a:r>
              <a:rPr lang="en-US" sz="2900" b="1" kern="0" dirty="0">
                <a:solidFill>
                  <a:srgbClr val="C0504D">
                    <a:lumMod val="75000"/>
                  </a:srgbClr>
                </a:solidFill>
                <a:latin typeface="Arial"/>
              </a:rPr>
              <a:t>6O</a:t>
            </a:r>
            <a:r>
              <a:rPr lang="en-US" sz="2900" b="1" kern="0" baseline="-25000" dirty="0">
                <a:solidFill>
                  <a:srgbClr val="C0504D">
                    <a:lumMod val="75000"/>
                  </a:srgbClr>
                </a:solidFill>
                <a:latin typeface="Arial"/>
              </a:rPr>
              <a:t>2</a:t>
            </a:r>
            <a:r>
              <a:rPr lang="en-US" sz="2900" b="1" kern="0" dirty="0">
                <a:solidFill>
                  <a:srgbClr val="C0504D">
                    <a:lumMod val="75000"/>
                  </a:srgbClr>
                </a:solidFill>
                <a:latin typeface="Arial"/>
              </a:rPr>
              <a:t>   +  C</a:t>
            </a:r>
            <a:r>
              <a:rPr lang="en-US" sz="2900" b="1" kern="0" baseline="-25000" dirty="0">
                <a:solidFill>
                  <a:srgbClr val="C0504D">
                    <a:lumMod val="75000"/>
                  </a:srgbClr>
                </a:solidFill>
                <a:latin typeface="Arial"/>
              </a:rPr>
              <a:t>6</a:t>
            </a:r>
            <a:r>
              <a:rPr lang="en-US" sz="2900" b="1" kern="0" dirty="0">
                <a:solidFill>
                  <a:srgbClr val="C0504D">
                    <a:lumMod val="75000"/>
                  </a:srgbClr>
                </a:solidFill>
                <a:latin typeface="Arial"/>
              </a:rPr>
              <a:t>H</a:t>
            </a:r>
            <a:r>
              <a:rPr lang="en-US" sz="2900" b="1" kern="0" baseline="-25000" dirty="0">
                <a:solidFill>
                  <a:srgbClr val="C0504D">
                    <a:lumMod val="75000"/>
                  </a:srgbClr>
                </a:solidFill>
                <a:latin typeface="Arial"/>
              </a:rPr>
              <a:t>12</a:t>
            </a:r>
            <a:r>
              <a:rPr lang="en-US" sz="2900" b="1" kern="0" dirty="0">
                <a:solidFill>
                  <a:srgbClr val="C0504D">
                    <a:lumMod val="75000"/>
                  </a:srgbClr>
                </a:solidFill>
                <a:latin typeface="Arial"/>
              </a:rPr>
              <a:t>O</a:t>
            </a:r>
            <a:r>
              <a:rPr lang="en-US" sz="2900" b="1" kern="0" baseline="-25000" dirty="0">
                <a:solidFill>
                  <a:srgbClr val="C0504D">
                    <a:lumMod val="75000"/>
                  </a:srgbClr>
                </a:solidFill>
                <a:latin typeface="Arial"/>
              </a:rPr>
              <a:t>6</a:t>
            </a:r>
            <a:r>
              <a:rPr lang="en-US" sz="2900" b="1" kern="0" dirty="0">
                <a:solidFill>
                  <a:srgbClr val="C0504D">
                    <a:lumMod val="75000"/>
                  </a:srgbClr>
                </a:solidFill>
                <a:latin typeface="Arial"/>
              </a:rPr>
              <a:t> </a:t>
            </a:r>
            <a:r>
              <a:rPr lang="en-US" sz="2900" b="1" kern="0" dirty="0">
                <a:solidFill>
                  <a:srgbClr val="C0504D">
                    <a:lumMod val="75000"/>
                  </a:srgbClr>
                </a:solidFill>
                <a:latin typeface="Arial"/>
                <a:sym typeface="Wingdings" pitchFamily="2" charset="2"/>
              </a:rPr>
              <a:t></a:t>
            </a:r>
            <a:r>
              <a:rPr lang="en-US" sz="2900" b="1" kern="0" dirty="0">
                <a:solidFill>
                  <a:srgbClr val="C0504D">
                    <a:lumMod val="75000"/>
                  </a:srgbClr>
                </a:solidFill>
                <a:latin typeface="Arial"/>
              </a:rPr>
              <a:t> 6H</a:t>
            </a:r>
            <a:r>
              <a:rPr lang="en-US" sz="2900" b="1" kern="0" baseline="-25000" dirty="0">
                <a:solidFill>
                  <a:srgbClr val="C0504D">
                    <a:lumMod val="75000"/>
                  </a:srgbClr>
                </a:solidFill>
                <a:latin typeface="Arial"/>
              </a:rPr>
              <a:t>2</a:t>
            </a:r>
            <a:r>
              <a:rPr lang="en-US" sz="2900" b="1" kern="0" dirty="0">
                <a:solidFill>
                  <a:srgbClr val="C0504D">
                    <a:lumMod val="75000"/>
                  </a:srgbClr>
                </a:solidFill>
                <a:latin typeface="Arial"/>
              </a:rPr>
              <a:t>O   +  6CO</a:t>
            </a:r>
            <a:r>
              <a:rPr lang="en-US" sz="2900" b="1" kern="0" baseline="-25000" dirty="0">
                <a:solidFill>
                  <a:srgbClr val="C0504D">
                    <a:lumMod val="75000"/>
                  </a:srgbClr>
                </a:solidFill>
                <a:latin typeface="Arial"/>
              </a:rPr>
              <a:t>2</a:t>
            </a:r>
            <a:r>
              <a:rPr lang="en-US" sz="2900" b="1" kern="0" dirty="0">
                <a:solidFill>
                  <a:srgbClr val="C0504D">
                    <a:lumMod val="75000"/>
                  </a:srgbClr>
                </a:solidFill>
                <a:latin typeface="Arial"/>
              </a:rPr>
              <a:t> + ATP </a:t>
            </a:r>
            <a:r>
              <a:rPr lang="en-US" sz="1800" b="1" kern="0" dirty="0">
                <a:solidFill>
                  <a:srgbClr val="C0504D">
                    <a:lumMod val="75000"/>
                  </a:srgbClr>
                </a:solidFill>
                <a:latin typeface="Arial"/>
              </a:rPr>
              <a:t>(Energy)</a:t>
            </a:r>
            <a:endParaRPr lang="en-US" sz="2900" b="1" kern="0" dirty="0">
              <a:solidFill>
                <a:srgbClr val="C0504D">
                  <a:lumMod val="75000"/>
                </a:srgbClr>
              </a:solidFill>
              <a:latin typeface="Arial"/>
            </a:endParaRP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7" y="1693701"/>
            <a:ext cx="3320815" cy="402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7" y="76200"/>
            <a:ext cx="833437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86200" y="1693700"/>
            <a:ext cx="5029200" cy="3693319"/>
          </a:xfrm>
          <a:prstGeom prst="rect">
            <a:avLst/>
          </a:prstGeom>
          <a:noFill/>
        </p:spPr>
        <p:txBody>
          <a:bodyPr wrap="square" rtlCol="0">
            <a:spAutoFit/>
          </a:bodyPr>
          <a:lstStyle/>
          <a:p>
            <a:r>
              <a:rPr lang="en-US" dirty="0" smtClean="0"/>
              <a:t>Food labels show the number of calories as the energy content of the foods we eat.  </a:t>
            </a:r>
          </a:p>
          <a:p>
            <a:endParaRPr lang="en-US" dirty="0"/>
          </a:p>
          <a:p>
            <a:r>
              <a:rPr lang="en-US" dirty="0" smtClean="0"/>
              <a:t>We can use carbohydrates, proteins, fats to obtain energy.</a:t>
            </a:r>
          </a:p>
          <a:p>
            <a:endParaRPr lang="en-US" dirty="0"/>
          </a:p>
          <a:p>
            <a:r>
              <a:rPr lang="en-US" dirty="0" smtClean="0"/>
              <a:t>All are </a:t>
            </a:r>
            <a:r>
              <a:rPr lang="en-US" dirty="0" smtClean="0">
                <a:solidFill>
                  <a:schemeClr val="tx2">
                    <a:lumMod val="60000"/>
                    <a:lumOff val="40000"/>
                  </a:schemeClr>
                </a:solidFill>
              </a:rPr>
              <a:t>organic</a:t>
            </a:r>
            <a:r>
              <a:rPr lang="en-US" dirty="0" smtClean="0"/>
              <a:t> molecules—Carbon based.</a:t>
            </a:r>
          </a:p>
          <a:p>
            <a:endParaRPr lang="en-US" dirty="0"/>
          </a:p>
          <a:p>
            <a:r>
              <a:rPr lang="en-US" dirty="0" smtClean="0"/>
              <a:t>The stronger the bonds, the more energy that is released when they break.</a:t>
            </a:r>
          </a:p>
          <a:p>
            <a:endParaRPr lang="en-US" dirty="0"/>
          </a:p>
          <a:p>
            <a:endParaRPr lang="en-US" dirty="0"/>
          </a:p>
          <a:p>
            <a:endParaRPr lang="en-US" dirty="0"/>
          </a:p>
        </p:txBody>
      </p:sp>
    </p:spTree>
    <p:extLst>
      <p:ext uri="{BB962C8B-B14F-4D97-AF65-F5344CB8AC3E}">
        <p14:creationId xmlns:p14="http://schemas.microsoft.com/office/powerpoint/2010/main" val="199339155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r>
              <a:rPr lang="en-US" dirty="0" smtClean="0"/>
              <a:t/>
            </a:r>
            <a:br>
              <a:rPr lang="en-US" dirty="0" smtClean="0"/>
            </a:br>
            <a:r>
              <a:rPr lang="en-US" dirty="0" smtClean="0">
                <a:solidFill>
                  <a:schemeClr val="tx2">
                    <a:lumMod val="60000"/>
                    <a:lumOff val="40000"/>
                  </a:schemeClr>
                </a:solidFill>
              </a:rPr>
              <a:t>Proteins </a:t>
            </a:r>
            <a:r>
              <a:rPr lang="en-US" dirty="0" smtClean="0"/>
              <a:t>(polymers) are made of amino acids (monomers) linked together.  Meats &amp; Nuts.  </a:t>
            </a:r>
            <a:br>
              <a:rPr lang="en-US" dirty="0" smtClean="0"/>
            </a:br>
            <a:endParaRPr lang="en-US" dirty="0"/>
          </a:p>
        </p:txBody>
      </p:sp>
      <p:sp>
        <p:nvSpPr>
          <p:cNvPr id="3" name="Content Placeholder 2"/>
          <p:cNvSpPr>
            <a:spLocks noGrp="1"/>
          </p:cNvSpPr>
          <p:nvPr>
            <p:ph idx="1"/>
          </p:nvPr>
        </p:nvSpPr>
        <p:spPr>
          <a:xfrm>
            <a:off x="0" y="2667000"/>
            <a:ext cx="8686800" cy="4191000"/>
          </a:xfrm>
        </p:spPr>
        <p:txBody>
          <a:bodyPr/>
          <a:lstStyle/>
          <a:p>
            <a:endParaRPr lang="en-US" dirty="0" smtClean="0"/>
          </a:p>
          <a:p>
            <a:endParaRPr lang="en-US" dirty="0"/>
          </a:p>
          <a:p>
            <a:r>
              <a:rPr lang="en-US" dirty="0" smtClean="0"/>
              <a:t>20 amino acids</a:t>
            </a:r>
          </a:p>
          <a:p>
            <a:r>
              <a:rPr lang="en-US" dirty="0" smtClean="0"/>
              <a:t>Only used for energy if no carbs or fat available</a:t>
            </a:r>
          </a:p>
          <a:p>
            <a:r>
              <a:rPr lang="en-US" dirty="0" smtClean="0"/>
              <a:t>Carried through the blood stream</a:t>
            </a:r>
          </a:p>
          <a:p>
            <a:r>
              <a:rPr lang="en-US" dirty="0" smtClean="0"/>
              <a:t>Types – structural, transport, hormone, contractile, enzymes</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034" y="2025471"/>
            <a:ext cx="4275965" cy="2565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816116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r>
              <a:rPr lang="en-US" dirty="0" smtClean="0">
                <a:solidFill>
                  <a:schemeClr val="tx2">
                    <a:lumMod val="60000"/>
                    <a:lumOff val="40000"/>
                  </a:schemeClr>
                </a:solidFill>
              </a:rPr>
              <a:t>Carbohydrates</a:t>
            </a:r>
            <a:r>
              <a:rPr lang="en-US" dirty="0" smtClean="0"/>
              <a:t> – Main source of energy</a:t>
            </a:r>
            <a:br>
              <a:rPr lang="en-US" dirty="0" smtClean="0"/>
            </a:br>
            <a:r>
              <a:rPr lang="en-US" dirty="0" smtClean="0"/>
              <a:t>Sugars and starches.  </a:t>
            </a:r>
            <a:br>
              <a:rPr lang="en-US" dirty="0" smtClean="0"/>
            </a:br>
            <a:endParaRPr lang="en-US" dirty="0"/>
          </a:p>
        </p:txBody>
      </p:sp>
      <p:sp>
        <p:nvSpPr>
          <p:cNvPr id="3" name="Content Placeholder 2"/>
          <p:cNvSpPr>
            <a:spLocks noGrp="1"/>
          </p:cNvSpPr>
          <p:nvPr>
            <p:ph idx="1"/>
          </p:nvPr>
        </p:nvSpPr>
        <p:spPr>
          <a:xfrm>
            <a:off x="457200" y="1981200"/>
            <a:ext cx="8229600" cy="4144963"/>
          </a:xfrm>
        </p:spPr>
        <p:txBody>
          <a:bodyPr/>
          <a:lstStyle/>
          <a:p>
            <a:r>
              <a:rPr lang="en-US" dirty="0" smtClean="0"/>
              <a:t>Monosaccharide – simple sugar – glucose</a:t>
            </a:r>
          </a:p>
          <a:p>
            <a:r>
              <a:rPr lang="en-US" dirty="0" smtClean="0"/>
              <a:t>Polysaccharide – complex – cellulose</a:t>
            </a:r>
          </a:p>
          <a:p>
            <a:endParaRPr lang="en-US" dirty="0"/>
          </a:p>
          <a:p>
            <a:r>
              <a:rPr lang="en-US" dirty="0" smtClean="0"/>
              <a:t>If organism has more Carbs than it needs – stores them as glycogen</a:t>
            </a:r>
          </a:p>
          <a:p>
            <a:pPr lvl="1"/>
            <a:r>
              <a:rPr lang="en-US" dirty="0" smtClean="0"/>
              <a:t>Which can turn into fat</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343400"/>
            <a:ext cx="2514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68685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20962"/>
          </a:xfrm>
        </p:spPr>
        <p:txBody>
          <a:bodyPr>
            <a:normAutofit fontScale="90000"/>
          </a:bodyPr>
          <a:lstStyle/>
          <a:p>
            <a:r>
              <a:rPr lang="en-US" dirty="0" smtClean="0">
                <a:solidFill>
                  <a:schemeClr val="tx2">
                    <a:lumMod val="60000"/>
                    <a:lumOff val="40000"/>
                  </a:schemeClr>
                </a:solidFill>
              </a:rPr>
              <a:t>Fats/Lipids</a:t>
            </a:r>
            <a:r>
              <a:rPr lang="en-US" dirty="0" smtClean="0"/>
              <a:t> are oils from animals and/or plants.  Your body needs these to make the phospholipids of the cell membrane.     </a:t>
            </a:r>
            <a:br>
              <a:rPr lang="en-US" dirty="0" smtClean="0"/>
            </a:br>
            <a:endParaRPr lang="en-US" dirty="0"/>
          </a:p>
        </p:txBody>
      </p:sp>
      <p:sp>
        <p:nvSpPr>
          <p:cNvPr id="3" name="Content Placeholder 2"/>
          <p:cNvSpPr>
            <a:spLocks noGrp="1"/>
          </p:cNvSpPr>
          <p:nvPr>
            <p:ph idx="1"/>
          </p:nvPr>
        </p:nvSpPr>
        <p:spPr>
          <a:xfrm>
            <a:off x="457200" y="2667000"/>
            <a:ext cx="8229600" cy="3459163"/>
          </a:xfrm>
        </p:spPr>
        <p:txBody>
          <a:bodyPr/>
          <a:lstStyle/>
          <a:p>
            <a:r>
              <a:rPr lang="en-US" dirty="0" smtClean="0"/>
              <a:t>Made of glycerol's and fatty acids</a:t>
            </a:r>
          </a:p>
          <a:p>
            <a:r>
              <a:rPr lang="en-US" dirty="0" smtClean="0"/>
              <a:t>If body has plenty of carbs, fats are stored in the cell.</a:t>
            </a:r>
          </a:p>
          <a:p>
            <a:endParaRPr lang="en-US" dirty="0"/>
          </a:p>
          <a:p>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4277" y="3962400"/>
            <a:ext cx="277177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1408" y="3962400"/>
            <a:ext cx="3438525" cy="287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7726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Safety</a:t>
            </a:r>
            <a:endParaRPr lang="en-US" dirty="0"/>
          </a:p>
        </p:txBody>
      </p:sp>
      <p:sp>
        <p:nvSpPr>
          <p:cNvPr id="5" name="Rectangle 3"/>
          <p:cNvSpPr>
            <a:spLocks noGrp="1" noChangeArrowheads="1"/>
          </p:cNvSpPr>
          <p:nvPr>
            <p:ph sz="half" idx="1"/>
          </p:nvPr>
        </p:nvSpPr>
        <p:spPr>
          <a:xfrm>
            <a:off x="457200" y="1600200"/>
            <a:ext cx="4038600" cy="4525963"/>
          </a:xfrm>
          <a:prstGeom prst="rect">
            <a:avLst/>
          </a:prstGeom>
        </p:spPr>
        <p:txBody>
          <a:bodyPr/>
          <a:lstStyle/>
          <a:p>
            <a:pPr marL="0" marR="0" lvl="0" indent="0" defTabSz="914400" eaLnBrk="1" fontAlgn="auto" latinLnBrk="0" hangingPunct="1">
              <a:lnSpc>
                <a:spcPct val="90000"/>
              </a:lnSpc>
              <a:spcBef>
                <a:spcPts val="0"/>
              </a:spcBef>
              <a:spcAft>
                <a:spcPts val="0"/>
              </a:spcAft>
              <a:buClrTx/>
              <a:buSzTx/>
              <a:buFont typeface="Wingdings" pitchFamily="2" charset="2"/>
              <a:buNone/>
              <a:tabLst/>
              <a:defRPr/>
            </a:pPr>
            <a:r>
              <a:rPr kumimoji="0" lang="en-US" sz="2400" b="0" i="0" u="none" strike="noStrike" kern="0" cap="none" spc="0" normalizeH="0" baseline="0" noProof="0" dirty="0" smtClean="0">
                <a:ln>
                  <a:noFill/>
                </a:ln>
                <a:solidFill>
                  <a:sysClr val="windowText" lastClr="000000"/>
                </a:solidFill>
                <a:effectLst/>
                <a:uLnTx/>
                <a:uFillTx/>
              </a:rPr>
              <a:t>	One of the first things a scientist learns is how a lab operates. This includes being safe in the lab. While working in the lab can be very exciting, it can also be very dangerous if proper safety rules are not followed correctly. The next few slides will discuss some of the safety precautions for this science lab.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67049"/>
            <a:ext cx="4200525" cy="491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55311" y="1600200"/>
            <a:ext cx="362437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1977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 Equipment</a:t>
            </a:r>
            <a:endParaRPr lang="en-US" dirty="0"/>
          </a:p>
        </p:txBody>
      </p:sp>
      <p:sp>
        <p:nvSpPr>
          <p:cNvPr id="3" name="Content Placeholder 2"/>
          <p:cNvSpPr>
            <a:spLocks noGrp="1"/>
          </p:cNvSpPr>
          <p:nvPr>
            <p:ph sz="half" idx="1"/>
          </p:nvPr>
        </p:nvSpPr>
        <p:spPr/>
        <p:txBody>
          <a:bodyPr/>
          <a:lstStyle/>
          <a:p>
            <a:r>
              <a:rPr lang="en-US" dirty="0" smtClean="0"/>
              <a:t>Measurement in Metric System</a:t>
            </a:r>
          </a:p>
          <a:p>
            <a:r>
              <a:rPr lang="en-US" dirty="0" smtClean="0"/>
              <a:t>Precision vs. Accuracy </a:t>
            </a:r>
          </a:p>
          <a:p>
            <a:endParaRPr lang="en-US" dirty="0"/>
          </a:p>
        </p:txBody>
      </p:sp>
      <p:sp>
        <p:nvSpPr>
          <p:cNvPr id="4" name="Content Placeholder 3"/>
          <p:cNvSpPr>
            <a:spLocks noGrp="1"/>
          </p:cNvSpPr>
          <p:nvPr>
            <p:ph sz="half" idx="2"/>
          </p:nvPr>
        </p:nvSpPr>
        <p:spPr/>
        <p:txBody>
          <a:bodyPr/>
          <a:lstStyle/>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143000"/>
            <a:ext cx="4191000" cy="524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9981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a:r>
              <a:rPr lang="en-US" dirty="0"/>
              <a:t>Scientific Thinking &amp; Processes</a:t>
            </a:r>
          </a:p>
        </p:txBody>
      </p:sp>
      <p:sp>
        <p:nvSpPr>
          <p:cNvPr id="21507" name="Rectangle 3"/>
          <p:cNvSpPr>
            <a:spLocks noGrp="1" noChangeArrowheads="1"/>
          </p:cNvSpPr>
          <p:nvPr>
            <p:ph type="body" sz="half" idx="1"/>
          </p:nvPr>
        </p:nvSpPr>
        <p:spPr>
          <a:xfrm>
            <a:off x="685800" y="1600200"/>
            <a:ext cx="3659188" cy="4368800"/>
          </a:xfrm>
        </p:spPr>
        <p:txBody>
          <a:bodyPr>
            <a:normAutofit/>
          </a:bodyPr>
          <a:lstStyle/>
          <a:p>
            <a:pPr marL="0" indent="0">
              <a:lnSpc>
                <a:spcPct val="90000"/>
              </a:lnSpc>
              <a:buNone/>
            </a:pPr>
            <a:r>
              <a:rPr lang="en-US" sz="2800" dirty="0" smtClean="0"/>
              <a:t>The </a:t>
            </a:r>
            <a:r>
              <a:rPr lang="en-US" sz="2800" dirty="0"/>
              <a:t>Scientific Method is used in order to help scientists solve problems and answer questions. It is a precise way of conducting an investigation which will give the best results.</a:t>
            </a:r>
          </a:p>
          <a:p>
            <a:pPr>
              <a:lnSpc>
                <a:spcPct val="90000"/>
              </a:lnSpc>
            </a:pPr>
            <a:endParaRPr lang="en-US" sz="2800" dirty="0"/>
          </a:p>
        </p:txBody>
      </p:sp>
      <p:pic>
        <p:nvPicPr>
          <p:cNvPr id="21508" name="Picture 4" descr="lab"/>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rot="21454567">
            <a:off x="4788658" y="2065203"/>
            <a:ext cx="4038600" cy="3124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02251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9" name="Rectangle 11"/>
          <p:cNvSpPr>
            <a:spLocks noGrp="1" noChangeArrowheads="1"/>
          </p:cNvSpPr>
          <p:nvPr>
            <p:ph type="title"/>
          </p:nvPr>
        </p:nvSpPr>
        <p:spPr/>
        <p:txBody>
          <a:bodyPr/>
          <a:lstStyle/>
          <a:p>
            <a:endParaRPr lang="en-US"/>
          </a:p>
        </p:txBody>
      </p:sp>
      <p:pic>
        <p:nvPicPr>
          <p:cNvPr id="63492" name="Picture 4" descr="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124200" y="1066800"/>
            <a:ext cx="2768600" cy="106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495" name="Picture 7" descr="6"/>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867400" y="2438400"/>
            <a:ext cx="2438400" cy="1238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498" name="Picture 10" descr="7"/>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953000" y="4445000"/>
            <a:ext cx="2273300" cy="1114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501" name="Picture 13" descr="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419600"/>
            <a:ext cx="2390775" cy="1139825"/>
          </a:xfrm>
          <a:prstGeom prst="rect">
            <a:avLst/>
          </a:prstGeom>
          <a:noFill/>
          <a:extLst>
            <a:ext uri="{909E8E84-426E-40dd-AFC4-6F175D3DCCD1}">
              <a14:hiddenFill xmlns:a14="http://schemas.microsoft.com/office/drawing/2010/main">
                <a:solidFill>
                  <a:srgbClr val="FFFFFF"/>
                </a:solidFill>
              </a14:hiddenFill>
            </a:ext>
          </a:extLst>
        </p:spPr>
      </p:pic>
      <p:pic>
        <p:nvPicPr>
          <p:cNvPr id="63502" name="Picture 14" descr="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590800"/>
            <a:ext cx="2133600" cy="119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5278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nodePh="1">
                                  <p:stCondLst>
                                    <p:cond delay="0"/>
                                  </p:stCondLst>
                                  <p:endCondLst>
                                    <p:cond evt="begin" delay="0">
                                      <p:tn val="5"/>
                                    </p:cond>
                                  </p:endCondLst>
                                  <p:childTnLst>
                                    <p:set>
                                      <p:cBhvr>
                                        <p:cTn id="6" dur="1" fill="hold">
                                          <p:stCondLst>
                                            <p:cond delay="0"/>
                                          </p:stCondLst>
                                        </p:cTn>
                                        <p:tgtEl>
                                          <p:spTgt spid="63499"/>
                                        </p:tgtEl>
                                        <p:attrNameLst>
                                          <p:attrName>style.visibility</p:attrName>
                                        </p:attrNameLst>
                                      </p:cBhvr>
                                      <p:to>
                                        <p:strVal val="visible"/>
                                      </p:to>
                                    </p:set>
                                    <p:animEffect transition="in" filter="dissolve">
                                      <p:cBhvr>
                                        <p:cTn id="7" dur="500"/>
                                        <p:tgtEl>
                                          <p:spTgt spid="63499"/>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63492"/>
                                        </p:tgtEl>
                                        <p:attrNameLst>
                                          <p:attrName>style.visibility</p:attrName>
                                        </p:attrNameLst>
                                      </p:cBhvr>
                                      <p:to>
                                        <p:strVal val="visible"/>
                                      </p:to>
                                    </p:set>
                                    <p:animEffect transition="in" filter="wipe(up)">
                                      <p:cBhvr>
                                        <p:cTn id="11" dur="500"/>
                                        <p:tgtEl>
                                          <p:spTgt spid="63492"/>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63495"/>
                                        </p:tgtEl>
                                        <p:attrNameLst>
                                          <p:attrName>style.visibility</p:attrName>
                                        </p:attrNameLst>
                                      </p:cBhvr>
                                      <p:to>
                                        <p:strVal val="visible"/>
                                      </p:to>
                                    </p:set>
                                    <p:animEffect transition="in" filter="wipe(up)">
                                      <p:cBhvr>
                                        <p:cTn id="15" dur="500"/>
                                        <p:tgtEl>
                                          <p:spTgt spid="63495"/>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63498"/>
                                        </p:tgtEl>
                                        <p:attrNameLst>
                                          <p:attrName>style.visibility</p:attrName>
                                        </p:attrNameLst>
                                      </p:cBhvr>
                                      <p:to>
                                        <p:strVal val="visible"/>
                                      </p:to>
                                    </p:set>
                                    <p:animEffect transition="in" filter="wipe(up)">
                                      <p:cBhvr>
                                        <p:cTn id="19" dur="500"/>
                                        <p:tgtEl>
                                          <p:spTgt spid="63498"/>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63501"/>
                                        </p:tgtEl>
                                        <p:attrNameLst>
                                          <p:attrName>style.visibility</p:attrName>
                                        </p:attrNameLst>
                                      </p:cBhvr>
                                      <p:to>
                                        <p:strVal val="visible"/>
                                      </p:to>
                                    </p:set>
                                    <p:animEffect transition="in" filter="wipe(down)">
                                      <p:cBhvr>
                                        <p:cTn id="23" dur="500"/>
                                        <p:tgtEl>
                                          <p:spTgt spid="63501"/>
                                        </p:tgtEl>
                                      </p:cBhvr>
                                    </p:animEffect>
                                  </p:child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63502"/>
                                        </p:tgtEl>
                                        <p:attrNameLst>
                                          <p:attrName>style.visibility</p:attrName>
                                        </p:attrNameLst>
                                      </p:cBhvr>
                                      <p:to>
                                        <p:strVal val="visible"/>
                                      </p:to>
                                    </p:set>
                                    <p:animEffect transition="in" filter="wipe(down)">
                                      <p:cBhvr>
                                        <p:cTn id="27" dur="500"/>
                                        <p:tgtEl>
                                          <p:spTgt spid="63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57200"/>
            <a:ext cx="8229600" cy="1143000"/>
          </a:xfrm>
        </p:spPr>
        <p:txBody>
          <a:bodyPr>
            <a:normAutofit fontScale="90000"/>
          </a:bodyPr>
          <a:lstStyle/>
          <a:p>
            <a:pPr algn="ctr"/>
            <a:r>
              <a:rPr lang="en-US" dirty="0"/>
              <a:t>Scientific Thinking </a:t>
            </a:r>
            <a:r>
              <a:rPr lang="en-US" dirty="0" smtClean="0"/>
              <a:t/>
            </a:r>
            <a:br>
              <a:rPr lang="en-US" dirty="0" smtClean="0"/>
            </a:br>
            <a:r>
              <a:rPr lang="en-US" dirty="0" smtClean="0"/>
              <a:t>&amp; </a:t>
            </a:r>
            <a:r>
              <a:rPr lang="en-US" dirty="0"/>
              <a:t>Processes</a:t>
            </a:r>
            <a:br>
              <a:rPr lang="en-US" dirty="0"/>
            </a:br>
            <a:endParaRPr lang="en-US" dirty="0"/>
          </a:p>
        </p:txBody>
      </p:sp>
      <p:sp>
        <p:nvSpPr>
          <p:cNvPr id="22531" name="Rectangle 3"/>
          <p:cNvSpPr>
            <a:spLocks noGrp="1" noChangeArrowheads="1"/>
          </p:cNvSpPr>
          <p:nvPr>
            <p:ph type="body" idx="1"/>
          </p:nvPr>
        </p:nvSpPr>
        <p:spPr>
          <a:xfrm>
            <a:off x="457200" y="1600200"/>
            <a:ext cx="8229600" cy="4876800"/>
          </a:xfrm>
        </p:spPr>
        <p:txBody>
          <a:bodyPr/>
          <a:lstStyle/>
          <a:p>
            <a:pPr marL="609600" indent="-609600"/>
            <a:r>
              <a:rPr lang="en-US" dirty="0"/>
              <a:t>Parts of the Scientific Method:</a:t>
            </a:r>
          </a:p>
          <a:p>
            <a:pPr marL="990600" lvl="1" indent="-519113">
              <a:buFont typeface="Wingdings" pitchFamily="2" charset="2"/>
              <a:buAutoNum type="arabicPeriod"/>
            </a:pPr>
            <a:r>
              <a:rPr lang="en-US" dirty="0"/>
              <a:t>Observation </a:t>
            </a:r>
            <a:r>
              <a:rPr lang="en-US" i="1" dirty="0"/>
              <a:t>(Data Collection)</a:t>
            </a:r>
          </a:p>
          <a:p>
            <a:pPr marL="990600" lvl="1" indent="-519113">
              <a:buFont typeface="Wingdings" pitchFamily="2" charset="2"/>
              <a:buAutoNum type="arabicPeriod"/>
            </a:pPr>
            <a:r>
              <a:rPr lang="en-US" dirty="0"/>
              <a:t>Forming hypotheses </a:t>
            </a:r>
            <a:r>
              <a:rPr lang="en-US" i="1" dirty="0"/>
              <a:t>(Educated Guess)</a:t>
            </a:r>
          </a:p>
          <a:p>
            <a:pPr marL="990600" lvl="1" indent="-519113">
              <a:buFont typeface="Wingdings" pitchFamily="2" charset="2"/>
              <a:buAutoNum type="arabicPeriod"/>
            </a:pPr>
            <a:r>
              <a:rPr lang="en-US" dirty="0"/>
              <a:t>Testing hypotheses </a:t>
            </a:r>
            <a:r>
              <a:rPr lang="en-US" i="1" dirty="0"/>
              <a:t>(Experiment)</a:t>
            </a:r>
          </a:p>
          <a:p>
            <a:pPr marL="990600" lvl="1" indent="-519113">
              <a:buFont typeface="Wingdings" pitchFamily="2" charset="2"/>
              <a:buAutoNum type="arabicPeriod"/>
            </a:pPr>
            <a:r>
              <a:rPr lang="en-US" dirty="0"/>
              <a:t>Analyzing Data </a:t>
            </a:r>
            <a:r>
              <a:rPr lang="en-US" i="1" dirty="0"/>
              <a:t>(Results)</a:t>
            </a:r>
          </a:p>
          <a:p>
            <a:pPr marL="990600" lvl="1" indent="-519113">
              <a:buFont typeface="Wingdings" pitchFamily="2" charset="2"/>
              <a:buAutoNum type="arabicPeriod"/>
            </a:pPr>
            <a:r>
              <a:rPr lang="en-US" dirty="0"/>
              <a:t>Evaluating Results </a:t>
            </a:r>
            <a:r>
              <a:rPr lang="en-US" i="1" dirty="0"/>
              <a:t>(Drawing Conclusions)</a:t>
            </a:r>
          </a:p>
        </p:txBody>
      </p:sp>
    </p:spTree>
    <p:extLst>
      <p:ext uri="{BB962C8B-B14F-4D97-AF65-F5344CB8AC3E}">
        <p14:creationId xmlns:p14="http://schemas.microsoft.com/office/powerpoint/2010/main" val="2562263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813</TotalTime>
  <Words>1856</Words>
  <Application>Microsoft Macintosh PowerPoint</Application>
  <PresentationFormat>On-screen Show (4:3)</PresentationFormat>
  <Paragraphs>293</Paragraphs>
  <Slides>47</Slides>
  <Notes>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Office Theme</vt:lpstr>
      <vt:lpstr>Chart</vt:lpstr>
      <vt:lpstr>Standards 1 - 4</vt:lpstr>
      <vt:lpstr>Standard B-1</vt:lpstr>
      <vt:lpstr>Hypothesis</vt:lpstr>
      <vt:lpstr>Credible, Accurate, Relevant Sources</vt:lpstr>
      <vt:lpstr>Lab Safety</vt:lpstr>
      <vt:lpstr>Laboratory Equipment</vt:lpstr>
      <vt:lpstr>Scientific Thinking &amp; Processes</vt:lpstr>
      <vt:lpstr>PowerPoint Presentation</vt:lpstr>
      <vt:lpstr>Scientific Thinking  &amp; Processes </vt:lpstr>
      <vt:lpstr>Graphing in Scientific Investigations</vt:lpstr>
      <vt:lpstr>Models and Technology</vt:lpstr>
      <vt:lpstr>Technological Design Process</vt:lpstr>
      <vt:lpstr>PowerPoint Presentation</vt:lpstr>
      <vt:lpstr>PowerPoint Presentation</vt:lpstr>
      <vt:lpstr>All living things are made of cells.</vt:lpstr>
      <vt:lpstr>Chemistry of Life</vt:lpstr>
      <vt:lpstr>Cell Theory (1850’s)</vt:lpstr>
      <vt:lpstr>There are 2 types of cells.</vt:lpstr>
      <vt:lpstr>PowerPoint Presentation</vt:lpstr>
      <vt:lpstr>PowerPoint Presentation</vt:lpstr>
      <vt:lpstr>PowerPoint Presentation</vt:lpstr>
      <vt:lpstr>PowerPoint Presentation</vt:lpstr>
      <vt:lpstr>Construction of the Cell Membrane</vt:lpstr>
      <vt:lpstr>What does this really look like? </vt:lpstr>
      <vt:lpstr>All living things grow and develop. All cells come from pre-existing cells. </vt:lpstr>
      <vt:lpstr>What are Stem Cells?</vt:lpstr>
      <vt:lpstr>Two Types of Transport</vt:lpstr>
      <vt:lpstr>Living things maintain a stable Internal environment.  </vt:lpstr>
      <vt:lpstr>PowerPoint Presentation</vt:lpstr>
      <vt:lpstr>The Cell Cycle… Interphase and Mitosis</vt:lpstr>
      <vt:lpstr>After Interphase there’s Mitosis then Cytokinesis</vt:lpstr>
      <vt:lpstr>Can You Spot the Phases of Mitosis ?</vt:lpstr>
      <vt:lpstr>How do cells know when to divide?</vt:lpstr>
      <vt:lpstr>Living things maintain a stable internal environment.</vt:lpstr>
      <vt:lpstr>Standard 3</vt:lpstr>
      <vt:lpstr>Photosynthesis  (photo-light;  synthesis-to make) </vt:lpstr>
      <vt:lpstr>PowerPoint Presentation</vt:lpstr>
      <vt:lpstr>PowerPoint Presentation</vt:lpstr>
      <vt:lpstr>PowerPoint Presentation</vt:lpstr>
      <vt:lpstr>Cellular Respiration Converts chemical energy in nutrients to chemical energy stored in ATP.</vt:lpstr>
      <vt:lpstr>How does cellular respiration occur?</vt:lpstr>
      <vt:lpstr>PowerPoint Presentation</vt:lpstr>
      <vt:lpstr>Fermentation… the other way to break down sugar NO OXYGEN!!!</vt:lpstr>
      <vt:lpstr>PowerPoint Presentation</vt:lpstr>
      <vt:lpstr> Proteins (polymers) are made of amino acids (monomers) linked together.  Meats &amp; Nuts.   </vt:lpstr>
      <vt:lpstr>Carbohydrates – Main source of energy Sugars and starches.   </vt:lpstr>
      <vt:lpstr>Fats/Lipids are oils from animals and/or plants.  Your body needs these to make the phospholipids of the cell membrane.      </vt:lpstr>
    </vt:vector>
  </TitlesOfParts>
  <Company>RH3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dc:title>
  <dc:creator>Demetria Tomlinson</dc:creator>
  <cp:lastModifiedBy>RH3 RH3</cp:lastModifiedBy>
  <cp:revision>78</cp:revision>
  <dcterms:created xsi:type="dcterms:W3CDTF">2012-05-04T22:05:49Z</dcterms:created>
  <dcterms:modified xsi:type="dcterms:W3CDTF">2013-10-21T12:36:04Z</dcterms:modified>
</cp:coreProperties>
</file>