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7" r:id="rId2"/>
    <p:sldId id="268" r:id="rId3"/>
    <p:sldId id="262" r:id="rId4"/>
    <p:sldId id="286" r:id="rId5"/>
    <p:sldId id="287" r:id="rId6"/>
    <p:sldId id="288" r:id="rId7"/>
    <p:sldId id="289" r:id="rId8"/>
    <p:sldId id="290" r:id="rId9"/>
    <p:sldId id="295" r:id="rId10"/>
    <p:sldId id="291" r:id="rId11"/>
    <p:sldId id="292" r:id="rId12"/>
    <p:sldId id="293" r:id="rId13"/>
    <p:sldId id="294" r:id="rId14"/>
    <p:sldId id="261" r:id="rId15"/>
    <p:sldId id="25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1" r:id="rId25"/>
    <p:sldId id="296" r:id="rId26"/>
    <p:sldId id="297" r:id="rId27"/>
    <p:sldId id="300" r:id="rId28"/>
    <p:sldId id="302" r:id="rId29"/>
    <p:sldId id="299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442E-BA68-3642-93BD-C484AEA0BFD9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EFF22-6454-EA48-B914-4DFF6983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3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7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1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BDC9-90AC-A247-A035-1464AF3F567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A1E2-F480-7B40-8702-CDB0760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2" y="-343"/>
            <a:ext cx="9156242" cy="68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5100" cy="3586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42" y="1616678"/>
            <a:ext cx="4130920" cy="4880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6762" y="1616678"/>
            <a:ext cx="4445417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The cell is called a dry cell because the electrolyte is a moist paste, and not a liquid solution.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9501" y="1242999"/>
            <a:ext cx="237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Constant Current!!!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9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1452"/>
            <a:ext cx="9055100" cy="4146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805"/>
            <a:ext cx="4192981" cy="4346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2980" y="1911473"/>
            <a:ext cx="4572000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A wet-cell battery contains several wet cells connected together. 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0" y="656167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Don</a:t>
            </a:r>
            <a:r>
              <a:rPr lang="fr-FR" sz="2400" dirty="0" smtClean="0">
                <a:solidFill>
                  <a:srgbClr val="FF0000"/>
                </a:solidFill>
              </a:rPr>
              <a:t>’</a:t>
            </a:r>
            <a:r>
              <a:rPr lang="en-US" sz="2400" dirty="0" smtClean="0">
                <a:solidFill>
                  <a:srgbClr val="FF0000"/>
                </a:solidFill>
              </a:rPr>
              <a:t>t have to write!!!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1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6552"/>
            <a:ext cx="8915400" cy="3427277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12" y="3784613"/>
            <a:ext cx="3053316" cy="29113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5667" y="677333"/>
            <a:ext cx="8403166" cy="42334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5667" y="1248833"/>
            <a:ext cx="3492500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5667" y="2286000"/>
            <a:ext cx="3852333" cy="21167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6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0167" y="600638"/>
            <a:ext cx="7726086" cy="5029695"/>
          </a:xfrm>
          <a:prstGeom prst="rect">
            <a:avLst/>
          </a:prstGeom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350" y="600638"/>
            <a:ext cx="24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Ohm’s Law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281" y="1561659"/>
            <a:ext cx="116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V=IR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670" y="2745774"/>
            <a:ext cx="66795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366FF"/>
                </a:solidFill>
              </a:rPr>
              <a:t>V - voltage difference (volts, v)</a:t>
            </a:r>
            <a:endParaRPr lang="en-US" sz="4000" dirty="0" smtClean="0">
              <a:solidFill>
                <a:srgbClr val="3366FF"/>
              </a:solidFill>
              <a:effectLst/>
            </a:endParaRPr>
          </a:p>
          <a:p>
            <a:r>
              <a:rPr lang="en-US" sz="4000" dirty="0">
                <a:solidFill>
                  <a:srgbClr val="3366FF"/>
                </a:solidFill>
              </a:rPr>
              <a:t>I - current (ampere, A)</a:t>
            </a:r>
            <a:endParaRPr lang="en-US" sz="4000" dirty="0" smtClean="0">
              <a:solidFill>
                <a:srgbClr val="3366FF"/>
              </a:solidFill>
              <a:effectLst/>
            </a:endParaRPr>
          </a:p>
          <a:p>
            <a:r>
              <a:rPr lang="en-US" sz="4000" dirty="0">
                <a:solidFill>
                  <a:srgbClr val="3366FF"/>
                </a:solidFill>
              </a:rPr>
              <a:t>R - resistance (ohm, W)</a:t>
            </a:r>
            <a:endParaRPr lang="en-US" sz="4000" dirty="0" smtClean="0">
              <a:solidFill>
                <a:srgbClr val="3366FF"/>
              </a:solidFill>
              <a:effectLst/>
            </a:endParaRPr>
          </a:p>
          <a:p>
            <a:endParaRPr lang="en-US" sz="4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36" y="308900"/>
            <a:ext cx="6666664" cy="2520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18023"/>
            <a:ext cx="4555743" cy="30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27000"/>
            <a:ext cx="75692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3397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34" y="2774218"/>
            <a:ext cx="3323788" cy="2662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6945"/>
            <a:ext cx="9144000" cy="29390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719667"/>
            <a:ext cx="3302000" cy="42333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2116667"/>
            <a:ext cx="5969000" cy="2116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2500" y="2647106"/>
            <a:ext cx="8153400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2500" y="6117167"/>
            <a:ext cx="2349500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1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4077"/>
            <a:ext cx="9144000" cy="3219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7" y="1811277"/>
            <a:ext cx="4978400" cy="3771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757" y="58859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8207" y="359833"/>
            <a:ext cx="7194626" cy="42334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3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231" y="1269921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 Pop</a:t>
            </a:r>
          </a:p>
          <a:p>
            <a:r>
              <a:rPr lang="en-US" dirty="0" smtClean="0"/>
              <a:t>Electric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57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65667" y="3196167"/>
            <a:ext cx="3979333" cy="2116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98500" y="3767667"/>
            <a:ext cx="8233833" cy="2116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52500" y="4318000"/>
            <a:ext cx="4614333" cy="21167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8500" y="4974167"/>
            <a:ext cx="8233833" cy="2116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" idx="2"/>
          </p:cNvCxnSpPr>
          <p:nvPr/>
        </p:nvCxnSpPr>
        <p:spPr>
          <a:xfrm>
            <a:off x="952500" y="5405743"/>
            <a:ext cx="3619500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8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40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6" y="3560743"/>
            <a:ext cx="3964437" cy="2921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631" y="3351453"/>
            <a:ext cx="2503676" cy="33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40761"/>
            <a:ext cx="2565400" cy="477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3576" y="258901"/>
            <a:ext cx="49399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The bending causes a switch to flip and open the circuit, stopping the flow of current.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0300" y="3429000"/>
            <a:ext cx="5283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Circuit breakers usually can be reset by pushing the switch to its "on" position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5169" y="4221627"/>
            <a:ext cx="8344831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9" y="723978"/>
            <a:ext cx="3497649" cy="3497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9946">
            <a:off x="4528491" y="1207255"/>
            <a:ext cx="3775029" cy="1808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516" y="4221627"/>
            <a:ext cx="7746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A fuse has a piece of metal that melts if the current becomes too high, opening the circuit and stopping the flow of current.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689205" y="176283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07143" y="250274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28"/>
            <a:ext cx="9144000" cy="60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8" y="1914068"/>
            <a:ext cx="4250316" cy="3803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64" y="2060804"/>
            <a:ext cx="4195284" cy="3198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32" y="472755"/>
            <a:ext cx="8227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Which is a series and which is parallel?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50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25" y="825500"/>
            <a:ext cx="9264925" cy="57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1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33" y="1050537"/>
            <a:ext cx="3627967" cy="5451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333"/>
          </a:xfrm>
        </p:spPr>
        <p:txBody>
          <a:bodyPr/>
          <a:lstStyle/>
          <a:p>
            <a:r>
              <a:rPr lang="en-US" dirty="0" smtClean="0"/>
              <a:t>D.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516033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device that increases or decreases voltage in a power line</a:t>
            </a:r>
          </a:p>
          <a:p>
            <a:r>
              <a:rPr lang="en-US" dirty="0" smtClean="0"/>
              <a:t>Has primary and secondary wire coils</a:t>
            </a:r>
          </a:p>
          <a:p>
            <a:r>
              <a:rPr lang="en-US" dirty="0" smtClean="0"/>
              <a:t>Increases voltage called step up, decreases voltage called step down</a:t>
            </a:r>
          </a:p>
          <a:p>
            <a:r>
              <a:rPr lang="en-US" dirty="0" smtClean="0"/>
              <a:t>In the US, power lines can carry power voltages as high as 750,000V, a step down transformer reduced the voltage to 120 V for home use.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2167" y="93133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5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403933" y="740834"/>
            <a:ext cx="10314661" cy="5672666"/>
          </a:xfrm>
        </p:spPr>
      </p:pic>
    </p:spTree>
    <p:extLst>
      <p:ext uri="{BB962C8B-B14F-4D97-AF65-F5344CB8AC3E}">
        <p14:creationId xmlns:p14="http://schemas.microsoft.com/office/powerpoint/2010/main" val="107916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58" r="-17658"/>
          <a:stretch>
            <a:fillRect/>
          </a:stretch>
        </p:blipFill>
        <p:spPr>
          <a:xfrm>
            <a:off x="-1172633" y="-21695"/>
            <a:ext cx="11624200" cy="6392862"/>
          </a:xfrm>
        </p:spPr>
      </p:pic>
    </p:spTree>
    <p:extLst>
      <p:ext uri="{BB962C8B-B14F-4D97-AF65-F5344CB8AC3E}">
        <p14:creationId xmlns:p14="http://schemas.microsoft.com/office/powerpoint/2010/main" val="106157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985" b="-9985"/>
          <a:stretch>
            <a:fillRect/>
          </a:stretch>
        </p:blipFill>
        <p:spPr>
          <a:xfrm>
            <a:off x="0" y="3267961"/>
            <a:ext cx="8593666" cy="3590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29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step up transformer, the number of turns of wire is greater in the secondary coil than in the primary coil, and the output voltage exceeds the input voltage.</a:t>
            </a:r>
          </a:p>
          <a:p>
            <a:endParaRPr lang="en-US" dirty="0"/>
          </a:p>
          <a:p>
            <a:r>
              <a:rPr lang="en-US" dirty="0" smtClean="0"/>
              <a:t>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3" y="0"/>
            <a:ext cx="9156243" cy="685834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867833" y="5450417"/>
            <a:ext cx="1989667" cy="21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Turns mechanical energy into electrical energy!!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3024187"/>
            <a:ext cx="4381500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53" y="3741117"/>
            <a:ext cx="3568700" cy="2819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88" y="3482680"/>
            <a:ext cx="2489200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890" y="5067730"/>
            <a:ext cx="2724749" cy="179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150" y="3482680"/>
            <a:ext cx="2085424" cy="20854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Rules of e-charged objects….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698"/>
            <a:ext cx="8229600" cy="4525963"/>
          </a:xfrm>
        </p:spPr>
        <p:txBody>
          <a:bodyPr/>
          <a:lstStyle/>
          <a:p>
            <a:r>
              <a:rPr lang="en-US" dirty="0" smtClean="0"/>
              <a:t>1.  Law of conservation of charge</a:t>
            </a:r>
          </a:p>
          <a:p>
            <a:r>
              <a:rPr lang="en-US" dirty="0" smtClean="0"/>
              <a:t>2. Opposite attract, same repel</a:t>
            </a:r>
          </a:p>
          <a:p>
            <a:r>
              <a:rPr lang="en-US" dirty="0" smtClean="0"/>
              <a:t>3. e- move easily through conductors, and do not move easily through insulators.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66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367" y="3775438"/>
            <a:ext cx="4322700" cy="281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29412">
            <a:off x="3915832" y="232834"/>
            <a:ext cx="207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</a:t>
            </a:r>
            <a:r>
              <a:rPr lang="fr-FR" dirty="0" smtClean="0">
                <a:solidFill>
                  <a:srgbClr val="FF0000"/>
                </a:solidFill>
              </a:rPr>
              <a:t>’</a:t>
            </a:r>
            <a:r>
              <a:rPr lang="en-US" dirty="0" smtClean="0">
                <a:solidFill>
                  <a:srgbClr val="FF0000"/>
                </a:solidFill>
              </a:rPr>
              <a:t>t have to write!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86100"/>
            <a:ext cx="5791200" cy="3771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Static discharge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1334"/>
            <a:ext cx="8229600" cy="519483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Transfer of charge through eh air b/w 2 objects</a:t>
            </a:r>
          </a:p>
          <a:p>
            <a:pPr marL="514350" indent="-514350">
              <a:buAutoNum type="alphaLcPeriod"/>
            </a:pPr>
            <a:r>
              <a:rPr lang="en-US" dirty="0" smtClean="0"/>
              <a:t>Lightning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Electric charge can be detected through electroscope.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7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36" y="4741332"/>
            <a:ext cx="4102141" cy="19261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2.  Electric Current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333" y="804333"/>
            <a:ext cx="8390467" cy="5321831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 flow of charges through a wire or conductor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Current – flow of e-</a:t>
            </a:r>
            <a:r>
              <a:rPr lang="en-US" dirty="0"/>
              <a:t> </a:t>
            </a:r>
            <a:r>
              <a:rPr lang="en-US" dirty="0" smtClean="0"/>
              <a:t> (Amperes) (A)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Flow from high to low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Voltage difference is the push that causes charges to move (volts (V))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For charges to flow, the wire must always be connected in a closed path, or circuit.</a:t>
            </a:r>
          </a:p>
        </p:txBody>
      </p:sp>
    </p:spTree>
    <p:extLst>
      <p:ext uri="{BB962C8B-B14F-4D97-AF65-F5344CB8AC3E}">
        <p14:creationId xmlns:p14="http://schemas.microsoft.com/office/powerpoint/2010/main" val="104548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61080"/>
            <a:ext cx="8547099" cy="44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Direct – DC – Does not change direction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Alternating – AC – can change direction</a:t>
            </a:r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 smtClean="0"/>
              <a:t>A switch that regularly reverses the direction of the current in a motor is a(n) </a:t>
            </a:r>
            <a:r>
              <a:rPr lang="en-US" dirty="0" err="1" smtClean="0"/>
              <a:t>commutator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54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427</Words>
  <Application>Microsoft Macintosh PowerPoint</Application>
  <PresentationFormat>On-screen Show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B. Rules of e-charged objects….</vt:lpstr>
      <vt:lpstr>PowerPoint Presentation</vt:lpstr>
      <vt:lpstr>3. Static discharge</vt:lpstr>
      <vt:lpstr>Section 2.  Electric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Transformers</vt:lpstr>
      <vt:lpstr>PowerPoint Presentation</vt:lpstr>
      <vt:lpstr>PowerPoint Presentation</vt:lpstr>
      <vt:lpstr>PowerPoint Presentation</vt:lpstr>
      <vt:lpstr>PowerPoint Presentation</vt:lpstr>
      <vt:lpstr>Generator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20</cp:revision>
  <cp:lastPrinted>2014-05-12T14:04:21Z</cp:lastPrinted>
  <dcterms:created xsi:type="dcterms:W3CDTF">2014-05-11T11:53:07Z</dcterms:created>
  <dcterms:modified xsi:type="dcterms:W3CDTF">2014-05-12T15:35:20Z</dcterms:modified>
</cp:coreProperties>
</file>