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684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DB6206A-38F0-4228-9B8F-632D00FBC619}" type="datetimeFigureOut">
              <a:rPr lang="en-US" smtClean="0"/>
              <a:t>3/2/2012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664B10-C2B4-440B-9EE2-CCD54B719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75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0DD7-D8A9-4C2D-B65A-4198E862635A}" type="datetimeFigureOut">
              <a:rPr lang="en-US" smtClean="0"/>
              <a:t>3/2/2012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5ACB-9C11-4CBD-A4DD-F8FBB1378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2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0DD7-D8A9-4C2D-B65A-4198E862635A}" type="datetimeFigureOut">
              <a:rPr lang="en-US" smtClean="0"/>
              <a:t>3/2/2012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5ACB-9C11-4CBD-A4DD-F8FBB1378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77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0DD7-D8A9-4C2D-B65A-4198E862635A}" type="datetimeFigureOut">
              <a:rPr lang="en-US" smtClean="0"/>
              <a:t>3/2/2012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5ACB-9C11-4CBD-A4DD-F8FBB1378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47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0DD7-D8A9-4C2D-B65A-4198E862635A}" type="datetimeFigureOut">
              <a:rPr lang="en-US" smtClean="0"/>
              <a:t>3/2/2012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5ACB-9C11-4CBD-A4DD-F8FBB1378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36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0DD7-D8A9-4C2D-B65A-4198E862635A}" type="datetimeFigureOut">
              <a:rPr lang="en-US" smtClean="0"/>
              <a:t>3/2/2012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5ACB-9C11-4CBD-A4DD-F8FBB1378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0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0DD7-D8A9-4C2D-B65A-4198E862635A}" type="datetimeFigureOut">
              <a:rPr lang="en-US" smtClean="0"/>
              <a:t>3/2/2012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5ACB-9C11-4CBD-A4DD-F8FBB1378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4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0DD7-D8A9-4C2D-B65A-4198E862635A}" type="datetimeFigureOut">
              <a:rPr lang="en-US" smtClean="0"/>
              <a:t>3/2/2012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5ACB-9C11-4CBD-A4DD-F8FBB1378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17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0DD7-D8A9-4C2D-B65A-4198E862635A}" type="datetimeFigureOut">
              <a:rPr lang="en-US" smtClean="0"/>
              <a:t>3/2/2012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5ACB-9C11-4CBD-A4DD-F8FBB1378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5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0DD7-D8A9-4C2D-B65A-4198E862635A}" type="datetimeFigureOut">
              <a:rPr lang="en-US" smtClean="0"/>
              <a:t>3/2/2012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5ACB-9C11-4CBD-A4DD-F8FBB1378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1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0DD7-D8A9-4C2D-B65A-4198E862635A}" type="datetimeFigureOut">
              <a:rPr lang="en-US" smtClean="0"/>
              <a:t>3/2/2012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5ACB-9C11-4CBD-A4DD-F8FBB1378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5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0DD7-D8A9-4C2D-B65A-4198E862635A}" type="datetimeFigureOut">
              <a:rPr lang="en-US" smtClean="0"/>
              <a:t>3/2/2012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5ACB-9C11-4CBD-A4DD-F8FBB1378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2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0DD7-D8A9-4C2D-B65A-4198E862635A}" type="datetimeFigureOut">
              <a:rPr lang="en-US" smtClean="0"/>
              <a:t>3/2/2012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65ACB-9C11-4CBD-A4DD-F8FBB1378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6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acts.randomhistory.com/2008/11/10_pregnancy.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21025"/>
            <a:ext cx="7772400" cy="213677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CC0066"/>
                </a:solidFill>
              </a:rPr>
              <a:t>The </a:t>
            </a:r>
            <a:br>
              <a:rPr lang="en-US" sz="5400" b="1" dirty="0" smtClean="0">
                <a:solidFill>
                  <a:srgbClr val="CC0066"/>
                </a:solidFill>
              </a:rPr>
            </a:br>
            <a:r>
              <a:rPr lang="en-US" sz="5400" b="1" dirty="0" smtClean="0">
                <a:solidFill>
                  <a:srgbClr val="CC0066"/>
                </a:solidFill>
              </a:rPr>
              <a:t>Female </a:t>
            </a:r>
            <a:br>
              <a:rPr lang="en-US" sz="5400" b="1" dirty="0" smtClean="0">
                <a:solidFill>
                  <a:srgbClr val="CC0066"/>
                </a:solidFill>
              </a:rPr>
            </a:br>
            <a:r>
              <a:rPr lang="en-US" sz="5400" b="1" dirty="0" smtClean="0">
                <a:solidFill>
                  <a:srgbClr val="CC0066"/>
                </a:solidFill>
              </a:rPr>
              <a:t>Reproductive </a:t>
            </a:r>
            <a:br>
              <a:rPr lang="en-US" sz="5400" b="1" dirty="0" smtClean="0">
                <a:solidFill>
                  <a:srgbClr val="CC0066"/>
                </a:solidFill>
              </a:rPr>
            </a:br>
            <a:r>
              <a:rPr lang="en-US" sz="5400" b="1" dirty="0" smtClean="0">
                <a:solidFill>
                  <a:srgbClr val="CC0066"/>
                </a:solidFill>
              </a:rPr>
              <a:t>System</a:t>
            </a:r>
            <a:endParaRPr lang="en-US" sz="5400" b="1" dirty="0">
              <a:solidFill>
                <a:srgbClr val="CC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19800"/>
            <a:ext cx="6400800" cy="609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encrypted-tbn2.google.com/images?q=tbn:ANd9GcSdkKC45yT4p-UsEXghHmqphTUPv_L0tTHz2EXqEUlimFeK3Bo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605" y="304800"/>
            <a:ext cx="295019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546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6934200" cy="519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030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1143000"/>
            <a:ext cx="54292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288174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45" y="3056900"/>
            <a:ext cx="2886700" cy="288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088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1" b="6087"/>
          <a:stretch/>
        </p:blipFill>
        <p:spPr bwMode="auto">
          <a:xfrm>
            <a:off x="228600" y="152400"/>
            <a:ext cx="8763000" cy="572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6248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24 Random </a:t>
            </a:r>
            <a:r>
              <a:rPr lang="en-US" dirty="0">
                <a:hlinkClick r:id="rId3"/>
              </a:rPr>
              <a:t>F</a:t>
            </a:r>
            <a:r>
              <a:rPr lang="en-US" dirty="0" smtClean="0">
                <a:hlinkClick r:id="rId3"/>
              </a:rPr>
              <a:t>acts about Pregnancy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301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C0066"/>
                </a:solidFill>
              </a:rPr>
              <a:t>Female Reproductive Organs</a:t>
            </a:r>
            <a:endParaRPr lang="en-US" b="1" dirty="0">
              <a:solidFill>
                <a:srgbClr val="CC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17" y="1754981"/>
            <a:ext cx="3930683" cy="365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86" y="1765867"/>
            <a:ext cx="4118787" cy="372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654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95600"/>
            <a:ext cx="4474852" cy="365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training.seer.cancer.gov/images/anatomy/reproductive/reproductive_fem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572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37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C0066"/>
                </a:solidFill>
              </a:rPr>
              <a:t>Purposes of the </a:t>
            </a:r>
            <a:br>
              <a:rPr lang="en-US" b="1" dirty="0" smtClean="0">
                <a:solidFill>
                  <a:srgbClr val="CC0066"/>
                </a:solidFill>
              </a:rPr>
            </a:br>
            <a:r>
              <a:rPr lang="en-US" b="1" dirty="0" smtClean="0">
                <a:solidFill>
                  <a:srgbClr val="CC0066"/>
                </a:solidFill>
              </a:rPr>
              <a:t>Female Reproductive System </a:t>
            </a:r>
            <a:endParaRPr lang="en-US" b="1" dirty="0">
              <a:solidFill>
                <a:srgbClr val="CC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 produce egg cells (ova)</a:t>
            </a:r>
          </a:p>
          <a:p>
            <a:r>
              <a:rPr lang="en-US" dirty="0" smtClean="0"/>
              <a:t>To support a developing embryo (baby) during pregnancy (gestation)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Primary Hormone:  Estrogen</a:t>
            </a:r>
          </a:p>
          <a:p>
            <a:pPr marL="514350" indent="-514350">
              <a:buAutoNum type="arabicPeriod"/>
            </a:pPr>
            <a:r>
              <a:rPr lang="en-US" dirty="0" smtClean="0"/>
              <a:t>Causes femininity: wider hips, </a:t>
            </a:r>
            <a:br>
              <a:rPr lang="en-US" dirty="0" smtClean="0"/>
            </a:br>
            <a:r>
              <a:rPr lang="en-US" dirty="0" smtClean="0"/>
              <a:t> fat deposits, enlarged </a:t>
            </a:r>
            <a:r>
              <a:rPr lang="en-US" dirty="0"/>
              <a:t>b</a:t>
            </a:r>
            <a:r>
              <a:rPr lang="en-US" dirty="0" smtClean="0"/>
              <a:t>reasts</a:t>
            </a:r>
          </a:p>
          <a:p>
            <a:pPr marL="0" indent="0">
              <a:buNone/>
            </a:pPr>
            <a:r>
              <a:rPr lang="en-US" dirty="0" smtClean="0"/>
              <a:t>2.   Promotes egg maturity.</a:t>
            </a:r>
          </a:p>
          <a:p>
            <a:pPr marL="0" indent="0">
              <a:buNone/>
            </a:pPr>
            <a:r>
              <a:rPr lang="en-US" dirty="0" smtClean="0"/>
              <a:t>3.  Prepares the uterus for pregnancy each month,   </a:t>
            </a:r>
            <a:br>
              <a:rPr lang="en-US" dirty="0" smtClean="0"/>
            </a:br>
            <a:r>
              <a:rPr lang="en-US" dirty="0" smtClean="0"/>
              <a:t>      maintains the uterus during pregnancy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816"/>
            <a:ext cx="1371600" cy="101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416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2895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C0066"/>
                </a:solidFill>
              </a:rPr>
              <a:t>Oogenesis </a:t>
            </a:r>
            <a:br>
              <a:rPr lang="en-US" b="1" dirty="0" smtClean="0">
                <a:solidFill>
                  <a:srgbClr val="CC0066"/>
                </a:solidFill>
              </a:rPr>
            </a:br>
            <a:r>
              <a:rPr lang="en-US" b="1" dirty="0" smtClean="0">
                <a:solidFill>
                  <a:srgbClr val="CC0066"/>
                </a:solidFill>
              </a:rPr>
              <a:t>Begins </a:t>
            </a:r>
            <a:br>
              <a:rPr lang="en-US" b="1" dirty="0" smtClean="0">
                <a:solidFill>
                  <a:srgbClr val="CC0066"/>
                </a:solidFill>
              </a:rPr>
            </a:br>
            <a:r>
              <a:rPr lang="en-US" b="1" dirty="0" smtClean="0">
                <a:solidFill>
                  <a:srgbClr val="CC0066"/>
                </a:solidFill>
              </a:rPr>
              <a:t>Before Birth</a:t>
            </a:r>
            <a:endParaRPr lang="en-US" b="1" dirty="0">
              <a:solidFill>
                <a:srgbClr val="CC0066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39" y="1771498"/>
            <a:ext cx="3322661" cy="470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62400" y="306824"/>
            <a:ext cx="48768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smtClean="0"/>
              <a:t>a.  </a:t>
            </a:r>
            <a:r>
              <a:rPr lang="en-US" sz="1900" dirty="0" smtClean="0"/>
              <a:t>While in the womb, oogenesis </a:t>
            </a:r>
            <a:r>
              <a:rPr lang="en-US" sz="1900" dirty="0" smtClean="0"/>
              <a:t>begin </a:t>
            </a:r>
            <a:r>
              <a:rPr lang="en-US" sz="1900" dirty="0" smtClean="0"/>
              <a:t>rapidly producing primary oocytes each with 46 chromosomes until about 2,000,000 have been made and  stored in the </a:t>
            </a:r>
            <a:r>
              <a:rPr lang="en-US" sz="1900" dirty="0" smtClean="0">
                <a:solidFill>
                  <a:srgbClr val="CC0066"/>
                </a:solidFill>
              </a:rPr>
              <a:t>ovaries</a:t>
            </a:r>
            <a:r>
              <a:rPr lang="en-US" sz="1900" dirty="0" smtClean="0"/>
              <a:t>.  </a:t>
            </a:r>
          </a:p>
          <a:p>
            <a:endParaRPr lang="en-US" sz="1900" dirty="0" smtClean="0"/>
          </a:p>
          <a:p>
            <a:r>
              <a:rPr lang="en-US" sz="1900" dirty="0" smtClean="0"/>
              <a:t>b.  Once a little girl is born many of these cells die throughout  her life as she approaches  </a:t>
            </a:r>
            <a:r>
              <a:rPr lang="en-US" sz="1900" dirty="0" smtClean="0">
                <a:solidFill>
                  <a:srgbClr val="CC0066"/>
                </a:solidFill>
              </a:rPr>
              <a:t>puberty</a:t>
            </a:r>
            <a:r>
              <a:rPr lang="en-US" sz="1900" dirty="0" smtClean="0"/>
              <a:t>. </a:t>
            </a:r>
            <a:r>
              <a:rPr lang="en-US" sz="1900" dirty="0" smtClean="0"/>
              <a:t>  Halt at Prophase </a:t>
            </a:r>
            <a:r>
              <a:rPr lang="en-US" sz="1900" dirty="0" smtClean="0"/>
              <a:t>I.</a:t>
            </a:r>
            <a:endParaRPr lang="en-US" sz="1900" dirty="0" smtClean="0"/>
          </a:p>
          <a:p>
            <a:endParaRPr lang="en-US" sz="1900" dirty="0" smtClean="0"/>
          </a:p>
          <a:p>
            <a:r>
              <a:rPr lang="en-US" sz="1900" dirty="0" smtClean="0"/>
              <a:t>c.  At puberty, a </a:t>
            </a:r>
            <a:r>
              <a:rPr lang="en-US" sz="1900" dirty="0" smtClean="0">
                <a:solidFill>
                  <a:srgbClr val="CC0066"/>
                </a:solidFill>
              </a:rPr>
              <a:t>28-day</a:t>
            </a:r>
            <a:r>
              <a:rPr lang="en-US" sz="1900" dirty="0" smtClean="0"/>
              <a:t> cycle begins when </a:t>
            </a:r>
            <a:r>
              <a:rPr lang="en-US" sz="1900" dirty="0" smtClean="0">
                <a:solidFill>
                  <a:srgbClr val="CC0066"/>
                </a:solidFill>
              </a:rPr>
              <a:t>FSH</a:t>
            </a:r>
            <a:r>
              <a:rPr lang="en-US" sz="1900" dirty="0" smtClean="0"/>
              <a:t> stimulates an egg to complete its first division of meiosis producing one large cell and 1 tiny polar body.   </a:t>
            </a:r>
            <a:r>
              <a:rPr lang="en-US" sz="1900" dirty="0" smtClean="0"/>
              <a:t>Halt at metaphase II.(The </a:t>
            </a:r>
            <a:r>
              <a:rPr lang="en-US" sz="1900" dirty="0" smtClean="0"/>
              <a:t>polar body has DNA, but little or no cytoplasm, it will die.)  In some species this polar body may divide again, but in humans it does not. </a:t>
            </a:r>
          </a:p>
          <a:p>
            <a:endParaRPr lang="en-US" sz="1900" dirty="0" smtClean="0"/>
          </a:p>
          <a:p>
            <a:r>
              <a:rPr lang="en-US" sz="1900" dirty="0" smtClean="0"/>
              <a:t>d.  The larger cell receives all of the cytoplasm, organelles, and nutrients.  If it is fertilized by a sperm cell it will </a:t>
            </a:r>
            <a:r>
              <a:rPr lang="en-US" sz="1900" dirty="0" smtClean="0">
                <a:solidFill>
                  <a:srgbClr val="CC0066"/>
                </a:solidFill>
              </a:rPr>
              <a:t>divide</a:t>
            </a:r>
            <a:r>
              <a:rPr lang="en-US" sz="1900" dirty="0" smtClean="0"/>
              <a:t> once again producing the </a:t>
            </a:r>
            <a:r>
              <a:rPr lang="en-US" sz="1900" dirty="0" smtClean="0"/>
              <a:t>egg (23 chromosomes) </a:t>
            </a:r>
            <a:r>
              <a:rPr lang="en-US" sz="1900" dirty="0" smtClean="0"/>
              <a:t>and 1 polar body which will </a:t>
            </a:r>
            <a:r>
              <a:rPr lang="en-US" sz="1900" dirty="0" smtClean="0">
                <a:solidFill>
                  <a:srgbClr val="CC0066"/>
                </a:solidFill>
              </a:rPr>
              <a:t>eventually</a:t>
            </a:r>
            <a:r>
              <a:rPr lang="en-US" sz="1900" dirty="0" smtClean="0"/>
              <a:t> die.      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77507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tokresource.org/tok_classes/biobiobio/biomenu/reproduction/oogene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1221"/>
            <a:ext cx="4876800" cy="644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081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C0066"/>
                </a:solidFill>
              </a:rPr>
              <a:t>The Menstrual (28-day) Cycle</a:t>
            </a:r>
            <a:endParaRPr lang="en-US" b="1" dirty="0">
              <a:solidFill>
                <a:srgbClr val="CC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Days 1-5:  </a:t>
            </a:r>
            <a:r>
              <a:rPr lang="en-US" dirty="0" smtClean="0">
                <a:solidFill>
                  <a:srgbClr val="CC0066"/>
                </a:solidFill>
              </a:rPr>
              <a:t>FLOW PHASE</a:t>
            </a:r>
            <a:r>
              <a:rPr lang="en-US" dirty="0" smtClean="0"/>
              <a:t>:  The uterine lining is shed.  FSH and LH stimulate another egg to mature (complete meiosis)</a:t>
            </a:r>
          </a:p>
          <a:p>
            <a:r>
              <a:rPr lang="en-US" dirty="0" smtClean="0"/>
              <a:t>Days 6-14:  </a:t>
            </a:r>
            <a:r>
              <a:rPr lang="en-US" dirty="0" smtClean="0">
                <a:solidFill>
                  <a:srgbClr val="CC0066"/>
                </a:solidFill>
              </a:rPr>
              <a:t>FOLLICULAR PHASE</a:t>
            </a:r>
            <a:r>
              <a:rPr lang="en-US" dirty="0" smtClean="0"/>
              <a:t>:  The endometrial lining thickens.  Ovulation (the release of the new egg) occurs.  </a:t>
            </a:r>
          </a:p>
          <a:p>
            <a:r>
              <a:rPr lang="en-US" dirty="0" smtClean="0"/>
              <a:t>Days 14-28:  </a:t>
            </a:r>
            <a:r>
              <a:rPr lang="en-US" dirty="0" smtClean="0">
                <a:solidFill>
                  <a:srgbClr val="CC0066"/>
                </a:solidFill>
              </a:rPr>
              <a:t>LUTEAL PHASE</a:t>
            </a:r>
            <a:r>
              <a:rPr lang="en-US" dirty="0" smtClean="0"/>
              <a:t>:  Egg production stops and the endometrium is prepared for pregnancy.  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the egg is not fertilized, the uterine lining is shed…Day 1 (Flow Phase)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64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5943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05200"/>
            <a:ext cx="3124200" cy="325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261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5562600" cy="655638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CC0066"/>
                </a:solidFill>
              </a:rPr>
              <a:t> Pregnancy /</a:t>
            </a:r>
            <a:br>
              <a:rPr lang="en-US" sz="4800" b="1" dirty="0" smtClean="0">
                <a:solidFill>
                  <a:srgbClr val="CC0066"/>
                </a:solidFill>
              </a:rPr>
            </a:br>
            <a:r>
              <a:rPr lang="en-US" sz="4800" b="1" dirty="0" smtClean="0">
                <a:solidFill>
                  <a:srgbClr val="CC0066"/>
                </a:solidFill>
              </a:rPr>
              <a:t>Gestation</a:t>
            </a:r>
            <a:endParaRPr lang="en-US" sz="4800" b="1" dirty="0">
              <a:solidFill>
                <a:srgbClr val="CC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the egg is fertilized by a sperm cell, a </a:t>
            </a:r>
            <a:r>
              <a:rPr lang="en-US" dirty="0" smtClean="0">
                <a:solidFill>
                  <a:srgbClr val="CC0066"/>
                </a:solidFill>
              </a:rPr>
              <a:t>zygote</a:t>
            </a:r>
            <a:r>
              <a:rPr lang="en-US" dirty="0" smtClean="0"/>
              <a:t> forms. </a:t>
            </a:r>
          </a:p>
          <a:p>
            <a:r>
              <a:rPr lang="en-US" dirty="0" smtClean="0"/>
              <a:t>The zygote divides rapidly as it travels into the uterus that has prepared for its arrival by building up a fresh blood supply and growing new blood vessels. </a:t>
            </a:r>
          </a:p>
          <a:p>
            <a:r>
              <a:rPr lang="en-US" dirty="0" smtClean="0"/>
              <a:t>A hollow ball of cells forms and implants in the lining of the uterus. Its 3 layers are the </a:t>
            </a:r>
            <a:r>
              <a:rPr lang="en-US" dirty="0" smtClean="0">
                <a:solidFill>
                  <a:srgbClr val="CC0066"/>
                </a:solidFill>
              </a:rPr>
              <a:t>endoderm</a:t>
            </a:r>
            <a:r>
              <a:rPr lang="en-US" dirty="0" smtClean="0"/>
              <a:t> (digestive system), </a:t>
            </a:r>
            <a:r>
              <a:rPr lang="en-US" dirty="0" smtClean="0">
                <a:solidFill>
                  <a:srgbClr val="CC0066"/>
                </a:solidFill>
              </a:rPr>
              <a:t>mesoderm</a:t>
            </a:r>
            <a:r>
              <a:rPr lang="en-US" dirty="0" smtClean="0"/>
              <a:t> (muscles), and </a:t>
            </a:r>
            <a:r>
              <a:rPr lang="en-US" dirty="0" smtClean="0">
                <a:solidFill>
                  <a:srgbClr val="CC0066"/>
                </a:solidFill>
              </a:rPr>
              <a:t>ectoderm</a:t>
            </a:r>
            <a:r>
              <a:rPr lang="en-US" dirty="0" smtClean="0"/>
              <a:t> (skin &amp; nerves).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6200"/>
            <a:ext cx="2286000" cy="155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228851" cy="167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742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380</Words>
  <Application>Microsoft Office PowerPoint</Application>
  <PresentationFormat>On-screen Show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 Female  Reproductive  System</vt:lpstr>
      <vt:lpstr>Female Reproductive Organs</vt:lpstr>
      <vt:lpstr>PowerPoint Presentation</vt:lpstr>
      <vt:lpstr>Purposes of the  Female Reproductive System </vt:lpstr>
      <vt:lpstr>Oogenesis  Begins  Before Birth</vt:lpstr>
      <vt:lpstr>PowerPoint Presentation</vt:lpstr>
      <vt:lpstr>The Menstrual (28-day) Cycle</vt:lpstr>
      <vt:lpstr>PowerPoint Presentation</vt:lpstr>
      <vt:lpstr> Pregnancy / Gestation</vt:lpstr>
      <vt:lpstr>PowerPoint Presentation</vt:lpstr>
      <vt:lpstr>PowerPoint Presentation</vt:lpstr>
      <vt:lpstr>PowerPoint Presentation</vt:lpstr>
    </vt:vector>
  </TitlesOfParts>
  <Company>RH3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Female  Reproductive  System</dc:title>
  <dc:creator>Kimberly G. Anderson</dc:creator>
  <cp:lastModifiedBy>Susan Snyder</cp:lastModifiedBy>
  <cp:revision>15</cp:revision>
  <cp:lastPrinted>2012-03-02T13:15:22Z</cp:lastPrinted>
  <dcterms:created xsi:type="dcterms:W3CDTF">2012-02-23T17:16:38Z</dcterms:created>
  <dcterms:modified xsi:type="dcterms:W3CDTF">2012-03-02T13:15:30Z</dcterms:modified>
</cp:coreProperties>
</file>