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9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5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1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34C8-3765-CF48-9840-6C389CDC859A}" type="datetimeFigureOut">
              <a:rPr lang="en-US" smtClean="0"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396A-62F1-BC4C-8F55-1AFF1932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4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terjsullivan.files.wordpress.com/2008/10/tulips.jpg" TargetMode="Externa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8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" y="685800"/>
            <a:ext cx="906961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84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eterjsullivan.files.wordpress.com/2008/10/tulips.jpg?w=500&amp;h=3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794750" cy="591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048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5973763"/>
          </a:xfrm>
        </p:spPr>
        <p:txBody>
          <a:bodyPr>
            <a:normAutofit/>
          </a:bodyPr>
          <a:lstStyle/>
          <a:p>
            <a:r>
              <a:rPr lang="en-US" dirty="0" smtClean="0"/>
              <a:t>Monocots</a:t>
            </a:r>
            <a:endParaRPr lang="en-US" dirty="0"/>
          </a:p>
          <a:p>
            <a:pPr lvl="1"/>
            <a:r>
              <a:rPr lang="en-US" dirty="0" smtClean="0"/>
              <a:t>Angiosperms </a:t>
            </a:r>
            <a:r>
              <a:rPr lang="en-US" dirty="0"/>
              <a:t>have </a:t>
            </a:r>
            <a:r>
              <a:rPr lang="en-US" dirty="0" smtClean="0"/>
              <a:t>1 </a:t>
            </a:r>
            <a:r>
              <a:rPr lang="en-US" dirty="0"/>
              <a:t>seed leaf (cotyledon) </a:t>
            </a:r>
          </a:p>
          <a:p>
            <a:pPr lvl="1"/>
            <a:r>
              <a:rPr lang="en-US" dirty="0"/>
              <a:t>parallel veins on leaves </a:t>
            </a:r>
          </a:p>
          <a:p>
            <a:pPr lvl="1"/>
            <a:r>
              <a:rPr lang="en-US" dirty="0"/>
              <a:t>3 part symmetry for flowers </a:t>
            </a:r>
          </a:p>
          <a:p>
            <a:pPr lvl="1"/>
            <a:r>
              <a:rPr lang="en-US" dirty="0"/>
              <a:t>fibrous roots </a:t>
            </a:r>
          </a:p>
          <a:p>
            <a:pPr lvl="1"/>
            <a:r>
              <a:rPr lang="en-US" dirty="0" smtClean="0"/>
              <a:t>Ex: </a:t>
            </a:r>
            <a:r>
              <a:rPr lang="en-US" dirty="0"/>
              <a:t>lilies, onions, corn, grasses, wheat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34385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67" y="3593608"/>
            <a:ext cx="571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08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13299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3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6324600"/>
          </a:xfrm>
        </p:spPr>
        <p:txBody>
          <a:bodyPr>
            <a:normAutofit/>
          </a:bodyPr>
          <a:lstStyle/>
          <a:p>
            <a:r>
              <a:rPr lang="en-US" dirty="0"/>
              <a:t>Dicots</a:t>
            </a:r>
          </a:p>
          <a:p>
            <a:pPr lvl="1"/>
            <a:r>
              <a:rPr lang="en-US" dirty="0" smtClean="0"/>
              <a:t>Angiosperms </a:t>
            </a:r>
            <a:r>
              <a:rPr lang="en-US" dirty="0"/>
              <a:t>that have 2 seed leaves (cotyledons) </a:t>
            </a:r>
          </a:p>
          <a:p>
            <a:pPr lvl="1"/>
            <a:r>
              <a:rPr lang="en-US" dirty="0"/>
              <a:t>net veins on leaves </a:t>
            </a:r>
          </a:p>
          <a:p>
            <a:pPr lvl="1"/>
            <a:r>
              <a:rPr lang="en-US" dirty="0"/>
              <a:t>flowers have 4-5 parts </a:t>
            </a:r>
          </a:p>
          <a:p>
            <a:pPr lvl="1"/>
            <a:r>
              <a:rPr lang="en-US" dirty="0"/>
              <a:t>taproots </a:t>
            </a:r>
          </a:p>
          <a:p>
            <a:pPr lvl="1"/>
            <a:r>
              <a:rPr lang="en-US" dirty="0" smtClean="0"/>
              <a:t>Ex: </a:t>
            </a:r>
            <a:r>
              <a:rPr lang="en-US" dirty="0"/>
              <a:t>trees and ornamental flowers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1057"/>
            <a:ext cx="2514600" cy="205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68167"/>
            <a:ext cx="4495800" cy="338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8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Monocots have 1 seed leaf (cotyledon), Dicots have 2 seed leaves 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59468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1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105400" cy="709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99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217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56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610600" cy="5973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Berlin Sans FB" pitchFamily="34" charset="0"/>
              </a:rPr>
              <a:t>Parts of the Plant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Roots</a:t>
            </a:r>
          </a:p>
          <a:p>
            <a:r>
              <a:rPr lang="en-US" dirty="0" smtClean="0">
                <a:latin typeface="Berlin Sans FB" pitchFamily="34" charset="0"/>
              </a:rPr>
              <a:t>water and minerals are </a:t>
            </a:r>
          </a:p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   absorbed (taproots </a:t>
            </a:r>
            <a:r>
              <a:rPr lang="en-US" dirty="0" err="1" smtClean="0">
                <a:latin typeface="Berlin Sans FB" pitchFamily="34" charset="0"/>
              </a:rPr>
              <a:t>vs</a:t>
            </a:r>
            <a:r>
              <a:rPr lang="en-US" dirty="0" smtClean="0">
                <a:latin typeface="Berlin Sans FB" pitchFamily="34" charset="0"/>
              </a:rPr>
              <a:t> fibrous roots) </a:t>
            </a:r>
          </a:p>
          <a:p>
            <a:r>
              <a:rPr lang="en-US" dirty="0" smtClean="0">
                <a:latin typeface="Berlin Sans FB" pitchFamily="34" charset="0"/>
              </a:rPr>
              <a:t>also </a:t>
            </a:r>
            <a:r>
              <a:rPr lang="en-US" dirty="0">
                <a:latin typeface="Berlin Sans FB" pitchFamily="34" charset="0"/>
              </a:rPr>
              <a:t>used to anchor </a:t>
            </a:r>
            <a:endParaRPr lang="en-US" dirty="0" smtClean="0">
              <a:latin typeface="Berlin Sans FB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   the </a:t>
            </a:r>
            <a:r>
              <a:rPr lang="en-US" dirty="0">
                <a:latin typeface="Berlin Sans FB" pitchFamily="34" charset="0"/>
              </a:rPr>
              <a:t>plant </a:t>
            </a:r>
          </a:p>
          <a:p>
            <a:r>
              <a:rPr lang="en-US" dirty="0" smtClean="0">
                <a:latin typeface="Berlin Sans FB" pitchFamily="34" charset="0"/>
              </a:rPr>
              <a:t>movement of water up</a:t>
            </a:r>
          </a:p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   to leaves is influenced </a:t>
            </a:r>
          </a:p>
          <a:p>
            <a:pPr marL="0" indent="0">
              <a:buNone/>
            </a:pPr>
            <a:r>
              <a:rPr lang="en-US" dirty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  by TRANSPIRATION 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60" y="2590800"/>
            <a:ext cx="3437854" cy="39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2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33073" cy="500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86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Plants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Classification </a:t>
            </a:r>
          </a:p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1.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Nonvascular</a:t>
            </a:r>
            <a:r>
              <a:rPr lang="en-US" dirty="0">
                <a:latin typeface="Berlin Sans FB" pitchFamily="34" charset="0"/>
              </a:rPr>
              <a:t>: have no vessels, no roots, no stems or leaves. </a:t>
            </a:r>
            <a:endParaRPr lang="en-US" dirty="0" smtClean="0">
              <a:latin typeface="Berlin Sans FB" pitchFamily="34" charset="0"/>
            </a:endParaRPr>
          </a:p>
          <a:p>
            <a:pPr lvl="1"/>
            <a:r>
              <a:rPr lang="en-US" dirty="0" smtClean="0">
                <a:latin typeface="Berlin Sans FB" pitchFamily="34" charset="0"/>
              </a:rPr>
              <a:t>Ex: </a:t>
            </a:r>
            <a:r>
              <a:rPr lang="en-US" dirty="0">
                <a:latin typeface="Berlin Sans FB" pitchFamily="34" charset="0"/>
              </a:rPr>
              <a:t>Mosses &amp; Liverworts</a:t>
            </a:r>
          </a:p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2.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Vascular</a:t>
            </a:r>
            <a:r>
              <a:rPr lang="en-US" dirty="0">
                <a:latin typeface="Berlin Sans FB" pitchFamily="34" charset="0"/>
              </a:rPr>
              <a:t>: have vessels to transport food and water. They have roots, stems and </a:t>
            </a:r>
            <a:r>
              <a:rPr lang="en-US" dirty="0" smtClean="0">
                <a:latin typeface="Berlin Sans FB" pitchFamily="34" charset="0"/>
              </a:rPr>
              <a:t>leaves.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Ex: </a:t>
            </a:r>
            <a:r>
              <a:rPr lang="en-US" dirty="0">
                <a:latin typeface="Berlin Sans FB" pitchFamily="34" charset="0"/>
              </a:rPr>
              <a:t>Grass, corn, trees, flowers, bushes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415404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99970"/>
            <a:ext cx="2903182" cy="193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480060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79" y="4795410"/>
            <a:ext cx="2831721" cy="212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82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Stems</a:t>
            </a:r>
            <a:endParaRPr lang="en-US" dirty="0"/>
          </a:p>
          <a:p>
            <a:r>
              <a:rPr lang="en-US" dirty="0">
                <a:latin typeface="Berlin Sans FB" pitchFamily="34" charset="0"/>
              </a:rPr>
              <a:t>Support plant </a:t>
            </a:r>
          </a:p>
          <a:p>
            <a:r>
              <a:rPr lang="en-US" dirty="0">
                <a:latin typeface="Berlin Sans FB" pitchFamily="34" charset="0"/>
              </a:rPr>
              <a:t>transport water through xylem </a:t>
            </a:r>
          </a:p>
          <a:p>
            <a:r>
              <a:rPr lang="en-US" dirty="0">
                <a:latin typeface="Berlin Sans FB" pitchFamily="34" charset="0"/>
              </a:rPr>
              <a:t>transport nutrients through phloem </a:t>
            </a:r>
          </a:p>
          <a:p>
            <a:r>
              <a:rPr lang="en-US" dirty="0" smtClean="0">
                <a:latin typeface="Berlin Sans FB" pitchFamily="34" charset="0"/>
              </a:rPr>
              <a:t>Two types: </a:t>
            </a:r>
          </a:p>
          <a:p>
            <a:pPr marL="0" indent="0">
              <a:buNone/>
            </a:pPr>
            <a:r>
              <a:rPr lang="en-US" dirty="0">
                <a:latin typeface="Berlin Sans FB" pitchFamily="34" charset="0"/>
              </a:rPr>
              <a:t>	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1.herbacious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         2.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woody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32" y="3048000"/>
            <a:ext cx="34290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732"/>
            <a:ext cx="2592946" cy="339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" y="4757134"/>
            <a:ext cx="2801155" cy="210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43182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9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3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Getting resources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04" y="1752600"/>
            <a:ext cx="3810000" cy="496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19200"/>
            <a:ext cx="8763000" cy="4906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Apical meristem </a:t>
            </a:r>
            <a:r>
              <a:rPr lang="en-US" dirty="0" smtClean="0">
                <a:latin typeface="Berlin Sans FB" pitchFamily="34" charset="0"/>
              </a:rPr>
              <a:t>– growth producing regions</a:t>
            </a:r>
          </a:p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Vascular tissue </a:t>
            </a:r>
            <a:r>
              <a:rPr lang="en-US" dirty="0" smtClean="0">
                <a:latin typeface="Berlin Sans FB" pitchFamily="34" charset="0"/>
              </a:rPr>
              <a:t>– veins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Xylem – water, mineral from roots</a:t>
            </a:r>
          </a:p>
          <a:p>
            <a:pPr lvl="2"/>
            <a:r>
              <a:rPr lang="en-US" dirty="0" smtClean="0">
                <a:latin typeface="Berlin Sans FB" pitchFamily="34" charset="0"/>
              </a:rPr>
              <a:t>Layers of dead and living cells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Phloem – takes sugars to plant</a:t>
            </a:r>
          </a:p>
          <a:p>
            <a:pPr lvl="2"/>
            <a:r>
              <a:rPr lang="en-US" dirty="0" smtClean="0">
                <a:latin typeface="Berlin Sans FB" pitchFamily="34" charset="0"/>
              </a:rPr>
              <a:t>Layers of living cells</a:t>
            </a:r>
            <a:endParaRPr lang="en-US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6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41856"/>
            <a:ext cx="3168753" cy="331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856"/>
            <a:ext cx="30765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00" y="3429000"/>
            <a:ext cx="35242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6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376"/>
            <a:ext cx="7600950" cy="65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3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Types of Vascular plants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" y="1066800"/>
            <a:ext cx="8229600" cy="4906963"/>
          </a:xfrm>
        </p:spPr>
        <p:txBody>
          <a:bodyPr/>
          <a:lstStyle/>
          <a:p>
            <a:r>
              <a:rPr lang="en-US" sz="2800" b="1" dirty="0">
                <a:latin typeface="Berlin Sans FB" pitchFamily="34" charset="0"/>
              </a:rPr>
              <a:t>Gymnosperms</a:t>
            </a:r>
          </a:p>
          <a:p>
            <a:pPr lvl="1"/>
            <a:r>
              <a:rPr lang="en-US" sz="2400" dirty="0">
                <a:latin typeface="Berlin Sans FB" pitchFamily="34" charset="0"/>
              </a:rPr>
              <a:t>"naked seeds" </a:t>
            </a:r>
          </a:p>
          <a:p>
            <a:pPr lvl="1"/>
            <a:r>
              <a:rPr lang="en-US" sz="2400" dirty="0">
                <a:latin typeface="Berlin Sans FB" pitchFamily="34" charset="0"/>
              </a:rPr>
              <a:t>cone bearing plants (seeds grow on cones) </a:t>
            </a:r>
          </a:p>
          <a:p>
            <a:pPr lvl="1"/>
            <a:r>
              <a:rPr lang="en-US" sz="2400" dirty="0">
                <a:latin typeface="Berlin Sans FB" pitchFamily="34" charset="0"/>
              </a:rPr>
              <a:t>needle like leaves </a:t>
            </a:r>
            <a:endParaRPr lang="en-US" sz="2400" dirty="0" smtClean="0">
              <a:latin typeface="Berlin Sans FB" pitchFamily="34" charset="0"/>
            </a:endParaRPr>
          </a:p>
          <a:p>
            <a:pPr lvl="1"/>
            <a:r>
              <a:rPr lang="en-US" sz="2400" dirty="0" smtClean="0">
                <a:latin typeface="Berlin Sans FB" pitchFamily="34" charset="0"/>
              </a:rPr>
              <a:t>usually </a:t>
            </a:r>
            <a:r>
              <a:rPr lang="en-US" sz="2400" dirty="0">
                <a:latin typeface="Berlin Sans FB" pitchFamily="34" charset="0"/>
              </a:rPr>
              <a:t>stay green year round </a:t>
            </a:r>
          </a:p>
          <a:p>
            <a:pPr lvl="1"/>
            <a:r>
              <a:rPr lang="en-US" sz="2400" dirty="0">
                <a:latin typeface="Berlin Sans FB" pitchFamily="34" charset="0"/>
              </a:rPr>
              <a:t>wind pollinated </a:t>
            </a:r>
          </a:p>
          <a:p>
            <a:pPr lvl="2"/>
            <a:r>
              <a:rPr lang="en-US" dirty="0" smtClean="0"/>
              <a:t>Ex: </a:t>
            </a:r>
            <a:r>
              <a:rPr lang="en-US" dirty="0"/>
              <a:t>pine trees &amp; </a:t>
            </a:r>
            <a:r>
              <a:rPr lang="en-US" dirty="0" smtClean="0"/>
              <a:t>evergreens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03" y="2438400"/>
            <a:ext cx="3683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7225"/>
            <a:ext cx="3181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62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70" y="264035"/>
            <a:ext cx="9288319" cy="6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4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Angiosperms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flowering </a:t>
            </a:r>
            <a:r>
              <a:rPr lang="en-US" dirty="0">
                <a:latin typeface="Berlin Sans FB" pitchFamily="34" charset="0"/>
              </a:rPr>
              <a:t>plants </a:t>
            </a:r>
          </a:p>
          <a:p>
            <a:pPr lvl="1"/>
            <a:r>
              <a:rPr lang="en-US" dirty="0">
                <a:latin typeface="Berlin Sans FB" pitchFamily="34" charset="0"/>
              </a:rPr>
              <a:t>seeds are enclosed in a fruit </a:t>
            </a:r>
          </a:p>
          <a:p>
            <a:pPr lvl="1"/>
            <a:r>
              <a:rPr lang="en-US" dirty="0">
                <a:latin typeface="Berlin Sans FB" pitchFamily="34" charset="0"/>
              </a:rPr>
              <a:t>most are pollinated by birds &amp; bees </a:t>
            </a:r>
          </a:p>
          <a:p>
            <a:pPr lvl="1"/>
            <a:r>
              <a:rPr lang="en-US" dirty="0">
                <a:latin typeface="Berlin Sans FB" pitchFamily="34" charset="0"/>
              </a:rPr>
              <a:t>have finite growing seasons </a:t>
            </a:r>
          </a:p>
          <a:p>
            <a:pPr lvl="1"/>
            <a:r>
              <a:rPr lang="en-US" dirty="0">
                <a:latin typeface="Berlin Sans FB" pitchFamily="34" charset="0"/>
              </a:rPr>
              <a:t>Examples: grasses, tulips, oaks, </a:t>
            </a:r>
            <a:endParaRPr lang="en-US" dirty="0" smtClean="0">
              <a:latin typeface="Berlin Sans FB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   dandelions </a:t>
            </a:r>
            <a:endParaRPr lang="en-US" dirty="0">
              <a:latin typeface="Berlin Sans FB" pitchFamily="34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Divided into two main groups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Monocots &amp; Dicots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00" y="6439"/>
            <a:ext cx="27717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75" y="3937000"/>
            <a:ext cx="19050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13830"/>
            <a:ext cx="3242163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804"/>
            <a:ext cx="3200400" cy="223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3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286</Words>
  <Application>Microsoft Macintosh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Plants</vt:lpstr>
      <vt:lpstr>PowerPoint Presentation</vt:lpstr>
      <vt:lpstr>Getting resources</vt:lpstr>
      <vt:lpstr>PowerPoint Presentation</vt:lpstr>
      <vt:lpstr>PowerPoint Presentation</vt:lpstr>
      <vt:lpstr>Types of Vascular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RH3 RH3</dc:creator>
  <cp:lastModifiedBy>RH3 RH3</cp:lastModifiedBy>
  <cp:revision>2</cp:revision>
  <dcterms:created xsi:type="dcterms:W3CDTF">2015-01-09T13:52:41Z</dcterms:created>
  <dcterms:modified xsi:type="dcterms:W3CDTF">2015-01-09T13:56:46Z</dcterms:modified>
</cp:coreProperties>
</file>