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68"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80" autoAdjust="0"/>
    <p:restoredTop sz="94660"/>
  </p:normalViewPr>
  <p:slideViewPr>
    <p:cSldViewPr snapToGrid="0" snapToObjects="1">
      <p:cViewPr varScale="1">
        <p:scale>
          <a:sx n="68" d="100"/>
          <a:sy n="68" d="100"/>
        </p:scale>
        <p:origin x="-16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D5C11F-105A-1446-A531-B15ACBF8AB21}" type="datetimeFigureOut">
              <a:rPr lang="en-US" smtClean="0"/>
              <a:t>10/14/14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0FE8-D799-B141-84E2-38BBB97D36BF}" type="slidenum">
              <a:rPr lang="en-US" smtClean="0"/>
              <a:t>‹#›</a:t>
            </a:fld>
            <a:endParaRPr lang="en-US"/>
          </a:p>
        </p:txBody>
      </p:sp>
    </p:spTree>
    <p:extLst>
      <p:ext uri="{BB962C8B-B14F-4D97-AF65-F5344CB8AC3E}">
        <p14:creationId xmlns:p14="http://schemas.microsoft.com/office/powerpoint/2010/main" val="2702019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D5C11F-105A-1446-A531-B15ACBF8AB21}" type="datetimeFigureOut">
              <a:rPr lang="en-US" smtClean="0"/>
              <a:t>10/14/14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0FE8-D799-B141-84E2-38BBB97D36BF}" type="slidenum">
              <a:rPr lang="en-US" smtClean="0"/>
              <a:t>‹#›</a:t>
            </a:fld>
            <a:endParaRPr lang="en-US"/>
          </a:p>
        </p:txBody>
      </p:sp>
    </p:spTree>
    <p:extLst>
      <p:ext uri="{BB962C8B-B14F-4D97-AF65-F5344CB8AC3E}">
        <p14:creationId xmlns:p14="http://schemas.microsoft.com/office/powerpoint/2010/main" val="2949498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D5C11F-105A-1446-A531-B15ACBF8AB21}" type="datetimeFigureOut">
              <a:rPr lang="en-US" smtClean="0"/>
              <a:t>10/14/14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0FE8-D799-B141-84E2-38BBB97D36BF}" type="slidenum">
              <a:rPr lang="en-US" smtClean="0"/>
              <a:t>‹#›</a:t>
            </a:fld>
            <a:endParaRPr lang="en-US"/>
          </a:p>
        </p:txBody>
      </p:sp>
    </p:spTree>
    <p:extLst>
      <p:ext uri="{BB962C8B-B14F-4D97-AF65-F5344CB8AC3E}">
        <p14:creationId xmlns:p14="http://schemas.microsoft.com/office/powerpoint/2010/main" val="1427941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D5C11F-105A-1446-A531-B15ACBF8AB21}" type="datetimeFigureOut">
              <a:rPr lang="en-US" smtClean="0"/>
              <a:t>10/14/14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0FE8-D799-B141-84E2-38BBB97D36BF}" type="slidenum">
              <a:rPr lang="en-US" smtClean="0"/>
              <a:t>‹#›</a:t>
            </a:fld>
            <a:endParaRPr lang="en-US"/>
          </a:p>
        </p:txBody>
      </p:sp>
    </p:spTree>
    <p:extLst>
      <p:ext uri="{BB962C8B-B14F-4D97-AF65-F5344CB8AC3E}">
        <p14:creationId xmlns:p14="http://schemas.microsoft.com/office/powerpoint/2010/main" val="2275933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D5C11F-105A-1446-A531-B15ACBF8AB21}" type="datetimeFigureOut">
              <a:rPr lang="en-US" smtClean="0"/>
              <a:t>10/14/14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6E0FE8-D799-B141-84E2-38BBB97D36BF}" type="slidenum">
              <a:rPr lang="en-US" smtClean="0"/>
              <a:t>‹#›</a:t>
            </a:fld>
            <a:endParaRPr lang="en-US"/>
          </a:p>
        </p:txBody>
      </p:sp>
    </p:spTree>
    <p:extLst>
      <p:ext uri="{BB962C8B-B14F-4D97-AF65-F5344CB8AC3E}">
        <p14:creationId xmlns:p14="http://schemas.microsoft.com/office/powerpoint/2010/main" val="17989526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D5C11F-105A-1446-A531-B15ACBF8AB21}" type="datetimeFigureOut">
              <a:rPr lang="en-US" smtClean="0"/>
              <a:t>10/14/14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E0FE8-D799-B141-84E2-38BBB97D36BF}" type="slidenum">
              <a:rPr lang="en-US" smtClean="0"/>
              <a:t>‹#›</a:t>
            </a:fld>
            <a:endParaRPr lang="en-US"/>
          </a:p>
        </p:txBody>
      </p:sp>
    </p:spTree>
    <p:extLst>
      <p:ext uri="{BB962C8B-B14F-4D97-AF65-F5344CB8AC3E}">
        <p14:creationId xmlns:p14="http://schemas.microsoft.com/office/powerpoint/2010/main" val="10343016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D5C11F-105A-1446-A531-B15ACBF8AB21}" type="datetimeFigureOut">
              <a:rPr lang="en-US" smtClean="0"/>
              <a:t>10/14/14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6E0FE8-D799-B141-84E2-38BBB97D36BF}" type="slidenum">
              <a:rPr lang="en-US" smtClean="0"/>
              <a:t>‹#›</a:t>
            </a:fld>
            <a:endParaRPr lang="en-US"/>
          </a:p>
        </p:txBody>
      </p:sp>
    </p:spTree>
    <p:extLst>
      <p:ext uri="{BB962C8B-B14F-4D97-AF65-F5344CB8AC3E}">
        <p14:creationId xmlns:p14="http://schemas.microsoft.com/office/powerpoint/2010/main" val="1417940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D5C11F-105A-1446-A531-B15ACBF8AB21}" type="datetimeFigureOut">
              <a:rPr lang="en-US" smtClean="0"/>
              <a:t>10/14/14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6E0FE8-D799-B141-84E2-38BBB97D36BF}" type="slidenum">
              <a:rPr lang="en-US" smtClean="0"/>
              <a:t>‹#›</a:t>
            </a:fld>
            <a:endParaRPr lang="en-US"/>
          </a:p>
        </p:txBody>
      </p:sp>
    </p:spTree>
    <p:extLst>
      <p:ext uri="{BB962C8B-B14F-4D97-AF65-F5344CB8AC3E}">
        <p14:creationId xmlns:p14="http://schemas.microsoft.com/office/powerpoint/2010/main" val="6560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D5C11F-105A-1446-A531-B15ACBF8AB21}" type="datetimeFigureOut">
              <a:rPr lang="en-US" smtClean="0"/>
              <a:t>10/14/14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6E0FE8-D799-B141-84E2-38BBB97D36BF}" type="slidenum">
              <a:rPr lang="en-US" smtClean="0"/>
              <a:t>‹#›</a:t>
            </a:fld>
            <a:endParaRPr lang="en-US"/>
          </a:p>
        </p:txBody>
      </p:sp>
    </p:spTree>
    <p:extLst>
      <p:ext uri="{BB962C8B-B14F-4D97-AF65-F5344CB8AC3E}">
        <p14:creationId xmlns:p14="http://schemas.microsoft.com/office/powerpoint/2010/main" val="12491287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D5C11F-105A-1446-A531-B15ACBF8AB21}" type="datetimeFigureOut">
              <a:rPr lang="en-US" smtClean="0"/>
              <a:t>10/14/14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E0FE8-D799-B141-84E2-38BBB97D36BF}" type="slidenum">
              <a:rPr lang="en-US" smtClean="0"/>
              <a:t>‹#›</a:t>
            </a:fld>
            <a:endParaRPr lang="en-US"/>
          </a:p>
        </p:txBody>
      </p:sp>
    </p:spTree>
    <p:extLst>
      <p:ext uri="{BB962C8B-B14F-4D97-AF65-F5344CB8AC3E}">
        <p14:creationId xmlns:p14="http://schemas.microsoft.com/office/powerpoint/2010/main" val="2730116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D5C11F-105A-1446-A531-B15ACBF8AB21}" type="datetimeFigureOut">
              <a:rPr lang="en-US" smtClean="0"/>
              <a:t>10/14/14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6E0FE8-D799-B141-84E2-38BBB97D36BF}" type="slidenum">
              <a:rPr lang="en-US" smtClean="0"/>
              <a:t>‹#›</a:t>
            </a:fld>
            <a:endParaRPr lang="en-US"/>
          </a:p>
        </p:txBody>
      </p:sp>
    </p:spTree>
    <p:extLst>
      <p:ext uri="{BB962C8B-B14F-4D97-AF65-F5344CB8AC3E}">
        <p14:creationId xmlns:p14="http://schemas.microsoft.com/office/powerpoint/2010/main" val="5065745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D5C11F-105A-1446-A531-B15ACBF8AB21}" type="datetimeFigureOut">
              <a:rPr lang="en-US" smtClean="0"/>
              <a:t>10/14/14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6E0FE8-D799-B141-84E2-38BBB97D36BF}" type="slidenum">
              <a:rPr lang="en-US" smtClean="0"/>
              <a:t>‹#›</a:t>
            </a:fld>
            <a:endParaRPr lang="en-US"/>
          </a:p>
        </p:txBody>
      </p:sp>
    </p:spTree>
    <p:extLst>
      <p:ext uri="{BB962C8B-B14F-4D97-AF65-F5344CB8AC3E}">
        <p14:creationId xmlns:p14="http://schemas.microsoft.com/office/powerpoint/2010/main" val="255771123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8.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9.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jpe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536686" y="7238"/>
            <a:ext cx="7772400" cy="1470025"/>
          </a:xfrm>
        </p:spPr>
        <p:txBody>
          <a:bodyPr/>
          <a:lstStyle/>
          <a:p>
            <a:r>
              <a:rPr lang="en-US" dirty="0" smtClean="0"/>
              <a:t>Chemical Reactions &amp; Enzymes</a:t>
            </a:r>
            <a:endParaRPr lang="en-US" dirty="0"/>
          </a:p>
        </p:txBody>
      </p:sp>
      <p:sp>
        <p:nvSpPr>
          <p:cNvPr id="5" name="Subtitle 4"/>
          <p:cNvSpPr>
            <a:spLocks noGrp="1"/>
          </p:cNvSpPr>
          <p:nvPr>
            <p:ph type="subTitle" idx="1"/>
          </p:nvPr>
        </p:nvSpPr>
        <p:spPr>
          <a:xfrm>
            <a:off x="1371600" y="4558462"/>
            <a:ext cx="6400800" cy="1752600"/>
          </a:xfrm>
        </p:spPr>
        <p:txBody>
          <a:bodyPr>
            <a:normAutofit fontScale="92500" lnSpcReduction="10000"/>
          </a:bodyPr>
          <a:lstStyle/>
          <a:p>
            <a:r>
              <a:rPr lang="en-US" dirty="0" smtClean="0"/>
              <a:t>Standard B-2: The student will demonstrate an understanding of the structure and function of cells and their organelles. </a:t>
            </a:r>
            <a:endParaRPr lang="en-US" dirty="0"/>
          </a:p>
        </p:txBody>
      </p:sp>
      <p:pic>
        <p:nvPicPr>
          <p:cNvPr id="6" name="Picture 5"/>
          <p:cNvPicPr>
            <a:picLocks noChangeAspect="1"/>
          </p:cNvPicPr>
          <p:nvPr/>
        </p:nvPicPr>
        <p:blipFill>
          <a:blip r:embed="rId2"/>
          <a:stretch>
            <a:fillRect/>
          </a:stretch>
        </p:blipFill>
        <p:spPr>
          <a:xfrm>
            <a:off x="685800" y="1626655"/>
            <a:ext cx="7492557" cy="2559957"/>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p:spPr>
      </p:pic>
    </p:spTree>
    <p:extLst>
      <p:ext uri="{BB962C8B-B14F-4D97-AF65-F5344CB8AC3E}">
        <p14:creationId xmlns:p14="http://schemas.microsoft.com/office/powerpoint/2010/main" val="2588205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on Chemical Reactions</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Many things can interfere with the rate of a chemical reaction</a:t>
            </a:r>
          </a:p>
          <a:p>
            <a:pPr marL="0" indent="0">
              <a:buNone/>
            </a:pPr>
            <a:endParaRPr lang="en-US" dirty="0"/>
          </a:p>
          <a:p>
            <a:pPr marL="0" indent="0" algn="ctr">
              <a:buNone/>
            </a:pPr>
            <a:r>
              <a:rPr lang="en-US" sz="5400" dirty="0" smtClean="0">
                <a:solidFill>
                  <a:srgbClr val="FFFF00"/>
                </a:solidFill>
              </a:rPr>
              <a:t>Temperature</a:t>
            </a:r>
          </a:p>
          <a:p>
            <a:pPr marL="0" indent="0" algn="ctr">
              <a:buNone/>
            </a:pPr>
            <a:r>
              <a:rPr lang="en-US" sz="5400" dirty="0" smtClean="0">
                <a:solidFill>
                  <a:srgbClr val="FFFF00"/>
                </a:solidFill>
              </a:rPr>
              <a:t>pH</a:t>
            </a:r>
          </a:p>
          <a:p>
            <a:pPr marL="0" indent="0" algn="ctr">
              <a:buNone/>
            </a:pPr>
            <a:r>
              <a:rPr lang="en-US" sz="5400" dirty="0" smtClean="0">
                <a:solidFill>
                  <a:srgbClr val="FFFF00"/>
                </a:solidFill>
              </a:rPr>
              <a:t>Enzymes</a:t>
            </a:r>
            <a:endParaRPr lang="en-US" sz="5400" dirty="0">
              <a:solidFill>
                <a:srgbClr val="FFFF00"/>
              </a:solidFill>
            </a:endParaRPr>
          </a:p>
        </p:txBody>
      </p:sp>
    </p:spTree>
    <p:extLst>
      <p:ext uri="{BB962C8B-B14F-4D97-AF65-F5344CB8AC3E}">
        <p14:creationId xmlns:p14="http://schemas.microsoft.com/office/powerpoint/2010/main" val="26135473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on Chemical Reactions</a:t>
            </a:r>
            <a:endParaRPr lang="en-US" dirty="0"/>
          </a:p>
        </p:txBody>
      </p:sp>
      <p:sp>
        <p:nvSpPr>
          <p:cNvPr id="3" name="Content Placeholder 2"/>
          <p:cNvSpPr>
            <a:spLocks noGrp="1"/>
          </p:cNvSpPr>
          <p:nvPr>
            <p:ph idx="1"/>
          </p:nvPr>
        </p:nvSpPr>
        <p:spPr/>
        <p:txBody>
          <a:bodyPr/>
          <a:lstStyle/>
          <a:p>
            <a:pPr marL="0" indent="0" algn="ctr">
              <a:buNone/>
            </a:pPr>
            <a:r>
              <a:rPr lang="en-US" sz="4800" dirty="0" smtClean="0">
                <a:solidFill>
                  <a:srgbClr val="FFFF00"/>
                </a:solidFill>
              </a:rPr>
              <a:t>TEMPERATURE</a:t>
            </a:r>
          </a:p>
          <a:p>
            <a:pPr marL="0" indent="0">
              <a:buNone/>
            </a:pPr>
            <a:endParaRPr lang="en-US" dirty="0"/>
          </a:p>
          <a:p>
            <a:pPr marL="0" indent="0">
              <a:buNone/>
            </a:pPr>
            <a:r>
              <a:rPr lang="en-US" dirty="0" smtClean="0"/>
              <a:t>Chemical reactions require energy to get reactants to collide with one another. Sometimes that energy is in the form of heat. Changes in temperature (gaining or losing heat energy) can affect a chemical reaction. </a:t>
            </a:r>
            <a:endParaRPr lang="en-US" dirty="0"/>
          </a:p>
        </p:txBody>
      </p:sp>
    </p:spTree>
    <p:extLst>
      <p:ext uri="{BB962C8B-B14F-4D97-AF65-F5344CB8AC3E}">
        <p14:creationId xmlns:p14="http://schemas.microsoft.com/office/powerpoint/2010/main" val="4253561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265967" y="774699"/>
            <a:ext cx="8503672" cy="5593109"/>
          </a:xfrm>
          <a:prstGeom prst="rect">
            <a:avLst/>
          </a:prstGeom>
        </p:spPr>
      </p:pic>
    </p:spTree>
    <p:extLst>
      <p:ext uri="{BB962C8B-B14F-4D97-AF65-F5344CB8AC3E}">
        <p14:creationId xmlns:p14="http://schemas.microsoft.com/office/powerpoint/2010/main" val="41894580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on Chemical Reactions</a:t>
            </a:r>
            <a:endParaRPr lang="en-US" dirty="0"/>
          </a:p>
        </p:txBody>
      </p:sp>
      <p:sp>
        <p:nvSpPr>
          <p:cNvPr id="3" name="Content Placeholder 2"/>
          <p:cNvSpPr>
            <a:spLocks noGrp="1"/>
          </p:cNvSpPr>
          <p:nvPr>
            <p:ph idx="1"/>
          </p:nvPr>
        </p:nvSpPr>
        <p:spPr/>
        <p:txBody>
          <a:bodyPr/>
          <a:lstStyle/>
          <a:p>
            <a:pPr marL="0" indent="0" algn="ctr">
              <a:buNone/>
            </a:pPr>
            <a:r>
              <a:rPr lang="en-US" sz="4800" dirty="0" smtClean="0">
                <a:solidFill>
                  <a:srgbClr val="FFFF00"/>
                </a:solidFill>
              </a:rPr>
              <a:t>pH</a:t>
            </a:r>
          </a:p>
          <a:p>
            <a:pPr marL="0" indent="0">
              <a:buNone/>
            </a:pPr>
            <a:endParaRPr lang="en-US" dirty="0"/>
          </a:p>
          <a:p>
            <a:pPr marL="0" indent="0">
              <a:buNone/>
            </a:pPr>
            <a:r>
              <a:rPr lang="en-US" dirty="0" smtClean="0"/>
              <a:t>pH (a measure of the acidity of a solution) in most organisms needs to be kept within a very narrow range. Buffers within an organism are used to regulate pH so that pH homeostasis can be maintained. A small change in pH can disrupt cellular processes, including chemical reactions. </a:t>
            </a:r>
            <a:endParaRPr lang="en-US" dirty="0"/>
          </a:p>
        </p:txBody>
      </p:sp>
    </p:spTree>
    <p:extLst>
      <p:ext uri="{BB962C8B-B14F-4D97-AF65-F5344CB8AC3E}">
        <p14:creationId xmlns:p14="http://schemas.microsoft.com/office/powerpoint/2010/main" val="22047365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20764" y="233950"/>
            <a:ext cx="7696463" cy="6361003"/>
          </a:xfrm>
          <a:prstGeom prst="rect">
            <a:avLst/>
          </a:prstGeom>
        </p:spPr>
      </p:pic>
    </p:spTree>
    <p:extLst>
      <p:ext uri="{BB962C8B-B14F-4D97-AF65-F5344CB8AC3E}">
        <p14:creationId xmlns:p14="http://schemas.microsoft.com/office/powerpoint/2010/main" val="3761792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Effects on Chemical Reactions</a:t>
            </a:r>
            <a:endParaRPr lang="en-US" dirty="0"/>
          </a:p>
        </p:txBody>
      </p:sp>
      <p:sp>
        <p:nvSpPr>
          <p:cNvPr id="3" name="Content Placeholder 2"/>
          <p:cNvSpPr>
            <a:spLocks noGrp="1"/>
          </p:cNvSpPr>
          <p:nvPr>
            <p:ph idx="1"/>
          </p:nvPr>
        </p:nvSpPr>
        <p:spPr/>
        <p:txBody>
          <a:bodyPr/>
          <a:lstStyle/>
          <a:p>
            <a:pPr marL="0" indent="0" algn="ctr">
              <a:buNone/>
            </a:pPr>
            <a:r>
              <a:rPr lang="en-US" dirty="0" smtClean="0">
                <a:solidFill>
                  <a:srgbClr val="FFFF00"/>
                </a:solidFill>
              </a:rPr>
              <a:t>Enzymes</a:t>
            </a:r>
          </a:p>
          <a:p>
            <a:pPr marL="0" indent="0">
              <a:buNone/>
            </a:pPr>
            <a:r>
              <a:rPr lang="en-US" dirty="0" smtClean="0"/>
              <a:t>A catalyst is a substance that changes the rate of a chemical reaction or allows a chemical reaction to occur (activate) at a lower than normal temperature. Enzymes are biological catalysts found in living organisms that lower activation energy needed for a chemical reaction to occur. </a:t>
            </a:r>
            <a:endParaRPr lang="en-US" dirty="0"/>
          </a:p>
        </p:txBody>
      </p:sp>
    </p:spTree>
    <p:extLst>
      <p:ext uri="{BB962C8B-B14F-4D97-AF65-F5344CB8AC3E}">
        <p14:creationId xmlns:p14="http://schemas.microsoft.com/office/powerpoint/2010/main" val="22047365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33188" y="574725"/>
            <a:ext cx="7358741" cy="5698140"/>
          </a:xfrm>
          <a:prstGeom prst="rect">
            <a:avLst/>
          </a:prstGeom>
        </p:spPr>
      </p:pic>
    </p:spTree>
    <p:extLst>
      <p:ext uri="{BB962C8B-B14F-4D97-AF65-F5344CB8AC3E}">
        <p14:creationId xmlns:p14="http://schemas.microsoft.com/office/powerpoint/2010/main" val="1137395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3203"/>
            <a:ext cx="8229600" cy="864472"/>
          </a:xfrm>
        </p:spPr>
        <p:txBody>
          <a:bodyPr/>
          <a:lstStyle/>
          <a:p>
            <a:r>
              <a:rPr lang="en-US" dirty="0" smtClean="0"/>
              <a:t>Enzymes</a:t>
            </a:r>
            <a:endParaRPr lang="en-US" dirty="0"/>
          </a:p>
        </p:txBody>
      </p:sp>
      <p:sp>
        <p:nvSpPr>
          <p:cNvPr id="3" name="Content Placeholder 2"/>
          <p:cNvSpPr>
            <a:spLocks noGrp="1"/>
          </p:cNvSpPr>
          <p:nvPr>
            <p:ph idx="1"/>
          </p:nvPr>
        </p:nvSpPr>
        <p:spPr>
          <a:xfrm>
            <a:off x="457200" y="877676"/>
            <a:ext cx="8229600" cy="3006501"/>
          </a:xfrm>
        </p:spPr>
        <p:txBody>
          <a:bodyPr>
            <a:normAutofit fontScale="92500" lnSpcReduction="10000"/>
          </a:bodyPr>
          <a:lstStyle/>
          <a:p>
            <a:pPr marL="0" indent="0">
              <a:buNone/>
            </a:pPr>
            <a:r>
              <a:rPr lang="en-US" dirty="0" smtClean="0"/>
              <a:t>A catalyst lowers activation energy.</a:t>
            </a:r>
          </a:p>
          <a:p>
            <a:pPr marL="0" indent="0">
              <a:buNone/>
            </a:pPr>
            <a:endParaRPr lang="en-US" dirty="0" smtClean="0"/>
          </a:p>
          <a:p>
            <a:pPr marL="0" indent="0">
              <a:buNone/>
            </a:pPr>
            <a:r>
              <a:rPr lang="en-US" dirty="0" smtClean="0"/>
              <a:t>Catalysts </a:t>
            </a:r>
            <a:r>
              <a:rPr lang="en-US" dirty="0"/>
              <a:t>are substances that speed up chemical reactions.</a:t>
            </a:r>
          </a:p>
          <a:p>
            <a:pPr lvl="1"/>
            <a:r>
              <a:rPr lang="en-US" dirty="0"/>
              <a:t>decrease activation energy</a:t>
            </a:r>
          </a:p>
          <a:p>
            <a:pPr lvl="1"/>
            <a:r>
              <a:rPr lang="en-US" dirty="0"/>
              <a:t>increase reaction rate</a:t>
            </a:r>
          </a:p>
          <a:p>
            <a:pPr marL="0" indent="0">
              <a:buNone/>
            </a:pPr>
            <a:endParaRPr lang="en-US" dirty="0"/>
          </a:p>
        </p:txBody>
      </p:sp>
      <p:pic>
        <p:nvPicPr>
          <p:cNvPr id="4" name="Picture 4" descr="bhspe-010205-0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19200" y="3726279"/>
            <a:ext cx="6743700" cy="2863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476229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Enzymes</a:t>
            </a:r>
            <a:endParaRPr lang="en-US" dirty="0"/>
          </a:p>
        </p:txBody>
      </p:sp>
      <p:sp>
        <p:nvSpPr>
          <p:cNvPr id="3" name="Content Placeholder 2"/>
          <p:cNvSpPr>
            <a:spLocks noGrp="1"/>
          </p:cNvSpPr>
          <p:nvPr>
            <p:ph idx="1"/>
          </p:nvPr>
        </p:nvSpPr>
        <p:spPr>
          <a:xfrm>
            <a:off x="457200" y="1600200"/>
            <a:ext cx="8229600" cy="3423087"/>
          </a:xfrm>
        </p:spPr>
        <p:txBody>
          <a:bodyPr/>
          <a:lstStyle/>
          <a:p>
            <a:pPr marL="0" indent="0">
              <a:buNone/>
            </a:pPr>
            <a:r>
              <a:rPr lang="en-US" dirty="0"/>
              <a:t>Enzymes allow chemical reactions to occur under tightly controlled conditions</a:t>
            </a:r>
            <a:r>
              <a:rPr lang="en-US" dirty="0" smtClean="0"/>
              <a:t>.</a:t>
            </a:r>
          </a:p>
          <a:p>
            <a:pPr marL="0" indent="0">
              <a:buNone/>
            </a:pPr>
            <a:endParaRPr lang="en-US" dirty="0" smtClean="0"/>
          </a:p>
          <a:p>
            <a:pPr marL="0" indent="0">
              <a:buNone/>
            </a:pPr>
            <a:r>
              <a:rPr lang="en-US" dirty="0" smtClean="0"/>
              <a:t>Enzymes </a:t>
            </a:r>
            <a:r>
              <a:rPr lang="en-US" dirty="0"/>
              <a:t>are catalysts in living things.</a:t>
            </a:r>
          </a:p>
          <a:p>
            <a:pPr lvl="1"/>
            <a:r>
              <a:rPr lang="en-US" dirty="0"/>
              <a:t>Enzymes are needed for almost all </a:t>
            </a:r>
            <a:r>
              <a:rPr lang="en-US" dirty="0" smtClean="0"/>
              <a:t>processes.</a:t>
            </a:r>
          </a:p>
          <a:p>
            <a:pPr lvl="1"/>
            <a:r>
              <a:rPr lang="en-US" sz="2400" dirty="0" smtClean="0"/>
              <a:t>Most </a:t>
            </a:r>
            <a:r>
              <a:rPr lang="en-US" sz="2400" dirty="0"/>
              <a:t>enzymes are proteins.</a:t>
            </a:r>
          </a:p>
          <a:p>
            <a:endParaRPr lang="en-US" dirty="0"/>
          </a:p>
        </p:txBody>
      </p:sp>
    </p:spTree>
    <p:extLst>
      <p:ext uri="{BB962C8B-B14F-4D97-AF65-F5344CB8AC3E}">
        <p14:creationId xmlns:p14="http://schemas.microsoft.com/office/powerpoint/2010/main" val="31474912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Enzymes</a:t>
            </a:r>
            <a:endParaRPr lang="en-US" dirty="0"/>
          </a:p>
        </p:txBody>
      </p:sp>
      <p:sp>
        <p:nvSpPr>
          <p:cNvPr id="3" name="Content Placeholder 2"/>
          <p:cNvSpPr>
            <a:spLocks noGrp="1"/>
          </p:cNvSpPr>
          <p:nvPr>
            <p:ph idx="1"/>
          </p:nvPr>
        </p:nvSpPr>
        <p:spPr/>
        <p:txBody>
          <a:bodyPr/>
          <a:lstStyle/>
          <a:p>
            <a:pPr marL="0" indent="0">
              <a:buNone/>
            </a:pPr>
            <a:r>
              <a:rPr lang="en-US" dirty="0"/>
              <a:t>Disruptions in homeostasis can prevent enzymes from functioning.</a:t>
            </a:r>
          </a:p>
          <a:p>
            <a:pPr lvl="1">
              <a:buFontTx/>
              <a:buChar char="–"/>
            </a:pPr>
            <a:r>
              <a:rPr lang="en-US" sz="2400" dirty="0"/>
              <a:t>Enzymes function best in a small range of conditions.</a:t>
            </a:r>
          </a:p>
          <a:p>
            <a:pPr lvl="1">
              <a:buFontTx/>
              <a:buChar char="–"/>
            </a:pPr>
            <a:r>
              <a:rPr lang="en-US" sz="2400" dirty="0"/>
              <a:t>Changes in temperature and pH can break hydrogen bonds.</a:t>
            </a:r>
          </a:p>
          <a:p>
            <a:pPr lvl="1">
              <a:buFontTx/>
              <a:buChar char="–"/>
            </a:pPr>
            <a:r>
              <a:rPr lang="en-US" sz="2400" dirty="0"/>
              <a:t>An enzyme</a:t>
            </a:r>
            <a:r>
              <a:rPr lang="ja-JP" altLang="en-US" sz="2400" dirty="0">
                <a:latin typeface="Arial"/>
              </a:rPr>
              <a:t>’</a:t>
            </a:r>
            <a:r>
              <a:rPr lang="en-US" sz="2400" dirty="0"/>
              <a:t>s function depends on its structure.</a:t>
            </a:r>
          </a:p>
          <a:p>
            <a:endParaRPr lang="en-US" dirty="0"/>
          </a:p>
        </p:txBody>
      </p:sp>
    </p:spTree>
    <p:extLst>
      <p:ext uri="{BB962C8B-B14F-4D97-AF65-F5344CB8AC3E}">
        <p14:creationId xmlns:p14="http://schemas.microsoft.com/office/powerpoint/2010/main" val="3136112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Concepts</a:t>
            </a:r>
            <a:endParaRPr lang="en-US" dirty="0"/>
          </a:p>
        </p:txBody>
      </p:sp>
      <p:sp>
        <p:nvSpPr>
          <p:cNvPr id="3" name="Content Placeholder 2"/>
          <p:cNvSpPr>
            <a:spLocks noGrp="1"/>
          </p:cNvSpPr>
          <p:nvPr>
            <p:ph idx="1"/>
          </p:nvPr>
        </p:nvSpPr>
        <p:spPr/>
        <p:txBody>
          <a:bodyPr/>
          <a:lstStyle/>
          <a:p>
            <a:pPr>
              <a:buFont typeface="Wingdings" charset="2"/>
              <a:buChar char="v"/>
            </a:pPr>
            <a:r>
              <a:rPr lang="en-US" dirty="0" smtClean="0"/>
              <a:t>Biochemical Reactions</a:t>
            </a:r>
          </a:p>
          <a:p>
            <a:pPr>
              <a:buFont typeface="Wingdings" charset="2"/>
              <a:buChar char="v"/>
            </a:pPr>
            <a:r>
              <a:rPr lang="en-US" dirty="0" smtClean="0"/>
              <a:t>Activation Energy</a:t>
            </a:r>
          </a:p>
          <a:p>
            <a:pPr>
              <a:buFont typeface="Wingdings" charset="2"/>
              <a:buChar char="v"/>
            </a:pPr>
            <a:r>
              <a:rPr lang="en-US" dirty="0" smtClean="0"/>
              <a:t>pH</a:t>
            </a:r>
          </a:p>
          <a:p>
            <a:pPr>
              <a:buFont typeface="Wingdings" charset="2"/>
              <a:buChar char="v"/>
            </a:pPr>
            <a:r>
              <a:rPr lang="en-US" dirty="0" smtClean="0"/>
              <a:t>Catalyst - Enzymes</a:t>
            </a:r>
          </a:p>
        </p:txBody>
      </p:sp>
    </p:spTree>
    <p:extLst>
      <p:ext uri="{BB962C8B-B14F-4D97-AF65-F5344CB8AC3E}">
        <p14:creationId xmlns:p14="http://schemas.microsoft.com/office/powerpoint/2010/main" val="28625875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Enzymes</a:t>
            </a:r>
            <a:endParaRPr lang="en-US" dirty="0"/>
          </a:p>
        </p:txBody>
      </p:sp>
      <p:sp>
        <p:nvSpPr>
          <p:cNvPr id="3" name="Content Placeholder 2"/>
          <p:cNvSpPr>
            <a:spLocks noGrp="1"/>
          </p:cNvSpPr>
          <p:nvPr>
            <p:ph idx="1"/>
          </p:nvPr>
        </p:nvSpPr>
        <p:spPr>
          <a:xfrm>
            <a:off x="457200" y="1600200"/>
            <a:ext cx="8229600" cy="2230215"/>
          </a:xfrm>
        </p:spPr>
        <p:txBody>
          <a:bodyPr>
            <a:normAutofit fontScale="92500" lnSpcReduction="10000"/>
          </a:bodyPr>
          <a:lstStyle/>
          <a:p>
            <a:pPr marL="0" indent="0">
              <a:buNone/>
            </a:pPr>
            <a:r>
              <a:rPr lang="en-US" dirty="0"/>
              <a:t>An enzyme</a:t>
            </a:r>
            <a:r>
              <a:rPr lang="ja-JP" altLang="en-US" dirty="0">
                <a:latin typeface="Arial"/>
              </a:rPr>
              <a:t>’</a:t>
            </a:r>
            <a:r>
              <a:rPr lang="en-US" dirty="0"/>
              <a:t>s structure allows only certain reactants to bind to the enzyme</a:t>
            </a:r>
            <a:r>
              <a:rPr lang="en-US" dirty="0" smtClean="0"/>
              <a:t>.</a:t>
            </a:r>
          </a:p>
          <a:p>
            <a:pPr marL="0" indent="0">
              <a:buNone/>
            </a:pPr>
            <a:endParaRPr lang="en-US" dirty="0"/>
          </a:p>
          <a:p>
            <a:pPr lvl="1">
              <a:buFontTx/>
              <a:buChar char="–"/>
            </a:pPr>
            <a:r>
              <a:rPr lang="en-US" sz="2400" dirty="0"/>
              <a:t>substrates</a:t>
            </a:r>
          </a:p>
          <a:p>
            <a:pPr lvl="1">
              <a:buFontTx/>
              <a:buChar char="–"/>
            </a:pPr>
            <a:r>
              <a:rPr lang="en-US" sz="2400" dirty="0"/>
              <a:t>active site</a:t>
            </a:r>
          </a:p>
          <a:p>
            <a:pPr marL="0" indent="0">
              <a:buNone/>
            </a:pPr>
            <a:endParaRPr lang="en-US" dirty="0"/>
          </a:p>
        </p:txBody>
      </p:sp>
      <p:grpSp>
        <p:nvGrpSpPr>
          <p:cNvPr id="4" name="Group 21"/>
          <p:cNvGrpSpPr>
            <a:grpSpLocks/>
          </p:cNvGrpSpPr>
          <p:nvPr/>
        </p:nvGrpSpPr>
        <p:grpSpPr bwMode="auto">
          <a:xfrm>
            <a:off x="3415184" y="2507544"/>
            <a:ext cx="5437009" cy="4126622"/>
            <a:chOff x="2864" y="1392"/>
            <a:chExt cx="2512" cy="2246"/>
          </a:xfrm>
        </p:grpSpPr>
        <p:pic>
          <p:nvPicPr>
            <p:cNvPr id="5" name="Picture 10" descr="C:\Documents and Settings\Administrator\Desktop\crops\img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4" y="1632"/>
              <a:ext cx="1416" cy="1632"/>
            </a:xfrm>
            <a:prstGeom prst="rect">
              <a:avLst/>
            </a:prstGeom>
            <a:noFill/>
            <a:extLst>
              <a:ext uri="{909E8E84-426E-40dd-AFC4-6F175D3DCCD1}">
                <a14:hiddenFill xmlns:a14="http://schemas.microsoft.com/office/drawing/2010/main">
                  <a:solidFill>
                    <a:srgbClr val="FFFFFF"/>
                  </a:solidFill>
                </a14:hiddenFill>
              </a:ext>
            </a:extLst>
          </p:spPr>
        </p:pic>
        <p:sp>
          <p:nvSpPr>
            <p:cNvPr id="6" name="Text Box 14"/>
            <p:cNvSpPr txBox="1">
              <a:spLocks noChangeArrowheads="1"/>
            </p:cNvSpPr>
            <p:nvPr/>
          </p:nvSpPr>
          <p:spPr bwMode="auto">
            <a:xfrm>
              <a:off x="4512" y="1392"/>
              <a:ext cx="864" cy="2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300" b="1"/>
                <a:t>substrates </a:t>
              </a:r>
              <a:br>
                <a:rPr lang="en-US" sz="1300" b="1"/>
              </a:br>
              <a:r>
                <a:rPr lang="en-US" sz="1300" b="1"/>
                <a:t>(reactants)</a:t>
              </a:r>
            </a:p>
          </p:txBody>
        </p:sp>
        <p:sp>
          <p:nvSpPr>
            <p:cNvPr id="7" name="Text Box 16"/>
            <p:cNvSpPr txBox="1">
              <a:spLocks noChangeArrowheads="1"/>
            </p:cNvSpPr>
            <p:nvPr/>
          </p:nvSpPr>
          <p:spPr bwMode="auto">
            <a:xfrm>
              <a:off x="4320" y="2688"/>
              <a:ext cx="864" cy="15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300" b="1"/>
                <a:t>enzyme</a:t>
              </a:r>
            </a:p>
          </p:txBody>
        </p:sp>
        <p:sp>
          <p:nvSpPr>
            <p:cNvPr id="8" name="Rectangle 17"/>
            <p:cNvSpPr>
              <a:spLocks noChangeArrowheads="1"/>
            </p:cNvSpPr>
            <p:nvPr/>
          </p:nvSpPr>
          <p:spPr bwMode="auto">
            <a:xfrm>
              <a:off x="3024" y="3264"/>
              <a:ext cx="1344" cy="3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300" b="1"/>
                <a:t>Substrates bind to an</a:t>
              </a:r>
              <a:br>
                <a:rPr lang="en-US" sz="1300" b="1"/>
              </a:br>
              <a:r>
                <a:rPr lang="en-US" sz="1300" b="1"/>
                <a:t>enzyme at certain places called active sites.</a:t>
              </a:r>
            </a:p>
          </p:txBody>
        </p:sp>
        <p:sp>
          <p:nvSpPr>
            <p:cNvPr id="9" name="Line 18"/>
            <p:cNvSpPr>
              <a:spLocks noChangeShapeType="1"/>
            </p:cNvSpPr>
            <p:nvPr/>
          </p:nvSpPr>
          <p:spPr bwMode="auto">
            <a:xfrm flipV="1">
              <a:off x="4128" y="1536"/>
              <a:ext cx="384"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0" name="Line 19"/>
            <p:cNvSpPr>
              <a:spLocks noChangeShapeType="1"/>
            </p:cNvSpPr>
            <p:nvPr/>
          </p:nvSpPr>
          <p:spPr bwMode="auto">
            <a:xfrm flipH="1">
              <a:off x="4464" y="1536"/>
              <a:ext cx="48" cy="57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11" name="Line 20"/>
            <p:cNvSpPr>
              <a:spLocks noChangeShapeType="1"/>
            </p:cNvSpPr>
            <p:nvPr/>
          </p:nvSpPr>
          <p:spPr bwMode="auto">
            <a:xfrm flipV="1">
              <a:off x="3888" y="2784"/>
              <a:ext cx="48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Tree>
    <p:extLst>
      <p:ext uri="{BB962C8B-B14F-4D97-AF65-F5344CB8AC3E}">
        <p14:creationId xmlns:p14="http://schemas.microsoft.com/office/powerpoint/2010/main" val="28991111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Enzymes</a:t>
            </a:r>
            <a:endParaRPr lang="en-US" dirty="0"/>
          </a:p>
        </p:txBody>
      </p:sp>
      <p:sp>
        <p:nvSpPr>
          <p:cNvPr id="3" name="Content Placeholder 2"/>
          <p:cNvSpPr>
            <a:spLocks noGrp="1"/>
          </p:cNvSpPr>
          <p:nvPr>
            <p:ph idx="1"/>
          </p:nvPr>
        </p:nvSpPr>
        <p:spPr>
          <a:xfrm>
            <a:off x="457200" y="1137242"/>
            <a:ext cx="8229600" cy="2377347"/>
          </a:xfrm>
        </p:spPr>
        <p:txBody>
          <a:bodyPr/>
          <a:lstStyle/>
          <a:p>
            <a:pPr marL="0" indent="0">
              <a:buNone/>
            </a:pPr>
            <a:r>
              <a:rPr lang="en-US" dirty="0"/>
              <a:t>The lock-and-key model helps illustrate how enzymes function.</a:t>
            </a:r>
          </a:p>
          <a:p>
            <a:pPr lvl="1">
              <a:buFontTx/>
              <a:buChar char="–"/>
            </a:pPr>
            <a:r>
              <a:rPr lang="en-US" sz="2400" dirty="0"/>
              <a:t>substrates brought together</a:t>
            </a:r>
          </a:p>
          <a:p>
            <a:pPr lvl="1">
              <a:buFontTx/>
              <a:buChar char="–"/>
            </a:pPr>
            <a:r>
              <a:rPr lang="en-US" sz="2400" dirty="0"/>
              <a:t>bonds in substrates weakened</a:t>
            </a:r>
          </a:p>
          <a:p>
            <a:endParaRPr lang="en-US" dirty="0"/>
          </a:p>
        </p:txBody>
      </p:sp>
      <p:grpSp>
        <p:nvGrpSpPr>
          <p:cNvPr id="4" name="Group 13"/>
          <p:cNvGrpSpPr>
            <a:grpSpLocks/>
          </p:cNvGrpSpPr>
          <p:nvPr/>
        </p:nvGrpSpPr>
        <p:grpSpPr bwMode="auto">
          <a:xfrm>
            <a:off x="679808" y="3609975"/>
            <a:ext cx="8610600" cy="3248025"/>
            <a:chOff x="384" y="2112"/>
            <a:chExt cx="5424" cy="2046"/>
          </a:xfrm>
        </p:grpSpPr>
        <p:grpSp>
          <p:nvGrpSpPr>
            <p:cNvPr id="5" name="Group 4"/>
            <p:cNvGrpSpPr>
              <a:grpSpLocks/>
            </p:cNvGrpSpPr>
            <p:nvPr/>
          </p:nvGrpSpPr>
          <p:grpSpPr bwMode="auto">
            <a:xfrm>
              <a:off x="390" y="2112"/>
              <a:ext cx="5232" cy="1823"/>
              <a:chOff x="288" y="1152"/>
              <a:chExt cx="5232" cy="1814"/>
            </a:xfrm>
          </p:grpSpPr>
          <p:pic>
            <p:nvPicPr>
              <p:cNvPr id="9" name="Picture 5" descr="bhspe-010205-00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6" y="1152"/>
                <a:ext cx="5040" cy="1507"/>
              </a:xfrm>
              <a:prstGeom prst="rect">
                <a:avLst/>
              </a:prstGeom>
              <a:noFill/>
              <a:extLst>
                <a:ext uri="{909E8E84-426E-40dd-AFC4-6F175D3DCCD1}">
                  <a14:hiddenFill xmlns:a14="http://schemas.microsoft.com/office/drawing/2010/main">
                    <a:solidFill>
                      <a:srgbClr val="FFFFFF"/>
                    </a:solidFill>
                  </a14:hiddenFill>
                </a:ext>
              </a:extLst>
            </p:spPr>
          </p:pic>
          <p:sp>
            <p:nvSpPr>
              <p:cNvPr id="10" name="Rectangle 6"/>
              <p:cNvSpPr>
                <a:spLocks noChangeArrowheads="1"/>
              </p:cNvSpPr>
              <p:nvPr/>
            </p:nvSpPr>
            <p:spPr bwMode="auto">
              <a:xfrm>
                <a:off x="288" y="2735"/>
                <a:ext cx="1440" cy="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sz="1300" b="1"/>
              </a:p>
            </p:txBody>
          </p:sp>
          <p:sp>
            <p:nvSpPr>
              <p:cNvPr id="11" name="Rectangle 7"/>
              <p:cNvSpPr>
                <a:spLocks noChangeArrowheads="1"/>
              </p:cNvSpPr>
              <p:nvPr/>
            </p:nvSpPr>
            <p:spPr bwMode="auto">
              <a:xfrm>
                <a:off x="2160" y="2783"/>
                <a:ext cx="1392" cy="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sz="1300" b="1"/>
              </a:p>
            </p:txBody>
          </p:sp>
          <p:sp>
            <p:nvSpPr>
              <p:cNvPr id="12" name="Rectangle 8"/>
              <p:cNvSpPr>
                <a:spLocks noChangeArrowheads="1"/>
              </p:cNvSpPr>
              <p:nvPr/>
            </p:nvSpPr>
            <p:spPr bwMode="auto">
              <a:xfrm>
                <a:off x="3936" y="2784"/>
                <a:ext cx="1584" cy="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sz="1300" b="1"/>
              </a:p>
            </p:txBody>
          </p:sp>
        </p:grpSp>
        <p:sp>
          <p:nvSpPr>
            <p:cNvPr id="6" name="Rectangle 10"/>
            <p:cNvSpPr>
              <a:spLocks noChangeArrowheads="1"/>
            </p:cNvSpPr>
            <p:nvPr/>
          </p:nvSpPr>
          <p:spPr bwMode="auto">
            <a:xfrm>
              <a:off x="384" y="3599"/>
              <a:ext cx="1344"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300" b="1"/>
                <a:t>Substrates bind to an</a:t>
              </a:r>
              <a:br>
                <a:rPr lang="en-US" sz="1300" b="1"/>
              </a:br>
              <a:r>
                <a:rPr lang="en-US" sz="1300" b="1"/>
                <a:t>enzyme at certain places called active sites.</a:t>
              </a:r>
            </a:p>
          </p:txBody>
        </p:sp>
        <p:sp>
          <p:nvSpPr>
            <p:cNvPr id="7" name="Rectangle 11"/>
            <p:cNvSpPr>
              <a:spLocks noChangeArrowheads="1"/>
            </p:cNvSpPr>
            <p:nvPr/>
          </p:nvSpPr>
          <p:spPr bwMode="auto">
            <a:xfrm>
              <a:off x="2352" y="3600"/>
              <a:ext cx="1296" cy="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300" b="1"/>
                <a:t>The enzyme brings</a:t>
              </a:r>
              <a:br>
                <a:rPr lang="en-US" sz="1300" b="1"/>
              </a:br>
              <a:r>
                <a:rPr lang="en-US" sz="1300" b="1"/>
                <a:t>substrates together and weakens their bonds.</a:t>
              </a:r>
            </a:p>
          </p:txBody>
        </p:sp>
        <p:sp>
          <p:nvSpPr>
            <p:cNvPr id="8" name="Rectangle 12"/>
            <p:cNvSpPr>
              <a:spLocks noChangeArrowheads="1"/>
            </p:cNvSpPr>
            <p:nvPr/>
          </p:nvSpPr>
          <p:spPr bwMode="auto">
            <a:xfrm>
              <a:off x="4080" y="3600"/>
              <a:ext cx="1728" cy="4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en-US" sz="1300" b="1"/>
                <a:t>The catalyzed reaction forms</a:t>
              </a:r>
              <a:br>
                <a:rPr lang="en-US" sz="1300" b="1"/>
              </a:br>
              <a:r>
                <a:rPr lang="en-US" sz="1300" b="1"/>
                <a:t>a product that is released</a:t>
              </a:r>
              <a:br>
                <a:rPr lang="en-US" sz="1300" b="1"/>
              </a:br>
              <a:r>
                <a:rPr lang="en-US" sz="1300" b="1"/>
                <a:t>from the enzyme.</a:t>
              </a:r>
            </a:p>
          </p:txBody>
        </p:sp>
      </p:grpSp>
    </p:spTree>
    <p:extLst>
      <p:ext uri="{BB962C8B-B14F-4D97-AF65-F5344CB8AC3E}">
        <p14:creationId xmlns:p14="http://schemas.microsoft.com/office/powerpoint/2010/main" val="384434304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normAutofit fontScale="92500" lnSpcReduction="20000"/>
          </a:bodyPr>
          <a:lstStyle/>
          <a:p>
            <a:pPr>
              <a:buFont typeface="Wingdings" charset="2"/>
              <a:buChar char="v"/>
            </a:pPr>
            <a:r>
              <a:rPr lang="en-US" i="1" dirty="0" smtClean="0"/>
              <a:t>Describe</a:t>
            </a:r>
            <a:r>
              <a:rPr lang="en-US" dirty="0" smtClean="0"/>
              <a:t> how bonds break and reform during chemical reactions. </a:t>
            </a:r>
          </a:p>
          <a:p>
            <a:pPr>
              <a:buFont typeface="Wingdings" charset="2"/>
              <a:buChar char="v"/>
            </a:pPr>
            <a:r>
              <a:rPr lang="en-US" i="1" dirty="0" smtClean="0"/>
              <a:t>Explain</a:t>
            </a:r>
            <a:r>
              <a:rPr lang="en-US" dirty="0" smtClean="0"/>
              <a:t> why chemical reactions release or absorb energy. </a:t>
            </a:r>
          </a:p>
          <a:p>
            <a:pPr>
              <a:buFont typeface="Wingdings" charset="2"/>
              <a:buChar char="v"/>
            </a:pPr>
            <a:r>
              <a:rPr lang="en-US" i="1" dirty="0" smtClean="0"/>
              <a:t>Explain</a:t>
            </a:r>
            <a:r>
              <a:rPr lang="en-US" dirty="0" smtClean="0"/>
              <a:t> the effect of a catalyst on activation energy. </a:t>
            </a:r>
          </a:p>
          <a:p>
            <a:pPr>
              <a:buFont typeface="Wingdings" charset="2"/>
              <a:buChar char="v"/>
            </a:pPr>
            <a:r>
              <a:rPr lang="en-US" i="1" dirty="0" smtClean="0"/>
              <a:t>Describe</a:t>
            </a:r>
            <a:r>
              <a:rPr lang="en-US" dirty="0" smtClean="0"/>
              <a:t> how enzymes regulate chemical reactions. </a:t>
            </a:r>
          </a:p>
          <a:p>
            <a:pPr>
              <a:buFont typeface="Wingdings" charset="2"/>
              <a:buChar char="v"/>
            </a:pPr>
            <a:r>
              <a:rPr lang="en-US" i="1" dirty="0" smtClean="0"/>
              <a:t>State</a:t>
            </a:r>
            <a:r>
              <a:rPr lang="en-US" dirty="0" smtClean="0"/>
              <a:t> that factors such as temperature and pH affect the rates of chemical reactions. </a:t>
            </a:r>
            <a:endParaRPr lang="en-US" dirty="0"/>
          </a:p>
        </p:txBody>
      </p:sp>
    </p:spTree>
    <p:extLst>
      <p:ext uri="{BB962C8B-B14F-4D97-AF65-F5344CB8AC3E}">
        <p14:creationId xmlns:p14="http://schemas.microsoft.com/office/powerpoint/2010/main" val="1979749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66848"/>
            <a:ext cx="8229600" cy="6264152"/>
          </a:xfrm>
        </p:spPr>
        <p:txBody>
          <a:bodyPr>
            <a:normAutofit lnSpcReduction="10000"/>
          </a:bodyPr>
          <a:lstStyle/>
          <a:p>
            <a:pPr marL="514350" indent="-514350">
              <a:buFont typeface="+mj-lt"/>
              <a:buAutoNum type="arabicPeriod"/>
            </a:pPr>
            <a:r>
              <a:rPr lang="en-US" dirty="0" smtClean="0"/>
              <a:t>Chemical reaction</a:t>
            </a:r>
          </a:p>
          <a:p>
            <a:pPr marL="514350" indent="-514350">
              <a:buFont typeface="+mj-lt"/>
              <a:buAutoNum type="arabicPeriod"/>
            </a:pPr>
            <a:r>
              <a:rPr lang="en-US" dirty="0" smtClean="0"/>
              <a:t>Reactant</a:t>
            </a:r>
          </a:p>
          <a:p>
            <a:pPr marL="514350" indent="-514350">
              <a:buFont typeface="+mj-lt"/>
              <a:buAutoNum type="arabicPeriod"/>
            </a:pPr>
            <a:r>
              <a:rPr lang="en-US" dirty="0" smtClean="0"/>
              <a:t>Product</a:t>
            </a:r>
          </a:p>
          <a:p>
            <a:pPr marL="514350" indent="-514350">
              <a:buFont typeface="+mj-lt"/>
              <a:buAutoNum type="arabicPeriod"/>
            </a:pPr>
            <a:r>
              <a:rPr lang="en-US" dirty="0" smtClean="0"/>
              <a:t>Bond Energy</a:t>
            </a:r>
          </a:p>
          <a:p>
            <a:pPr marL="514350" indent="-514350">
              <a:buFont typeface="+mj-lt"/>
              <a:buAutoNum type="arabicPeriod"/>
            </a:pPr>
            <a:r>
              <a:rPr lang="en-US" dirty="0" smtClean="0"/>
              <a:t>Equilibrium</a:t>
            </a:r>
          </a:p>
          <a:p>
            <a:pPr marL="514350" indent="-514350">
              <a:buFont typeface="+mj-lt"/>
              <a:buAutoNum type="arabicPeriod"/>
            </a:pPr>
            <a:r>
              <a:rPr lang="en-US" dirty="0" smtClean="0"/>
              <a:t>Activation energy</a:t>
            </a:r>
          </a:p>
          <a:p>
            <a:pPr marL="514350" indent="-514350">
              <a:buFont typeface="+mj-lt"/>
              <a:buAutoNum type="arabicPeriod"/>
            </a:pPr>
            <a:r>
              <a:rPr lang="en-US" dirty="0" smtClean="0"/>
              <a:t>Exothermic</a:t>
            </a:r>
          </a:p>
          <a:p>
            <a:pPr marL="514350" indent="-514350">
              <a:buFont typeface="+mj-lt"/>
              <a:buAutoNum type="arabicPeriod"/>
            </a:pPr>
            <a:r>
              <a:rPr lang="en-US" dirty="0" smtClean="0"/>
              <a:t>Endothermic</a:t>
            </a:r>
          </a:p>
          <a:p>
            <a:pPr marL="514350" indent="-514350">
              <a:buFont typeface="+mj-lt"/>
              <a:buAutoNum type="arabicPeriod"/>
            </a:pPr>
            <a:r>
              <a:rPr lang="en-US" dirty="0" smtClean="0"/>
              <a:t>Catalyst</a:t>
            </a:r>
          </a:p>
          <a:p>
            <a:pPr marL="514350" indent="-514350">
              <a:buFont typeface="+mj-lt"/>
              <a:buAutoNum type="arabicPeriod"/>
            </a:pPr>
            <a:r>
              <a:rPr lang="en-US" dirty="0" smtClean="0"/>
              <a:t>Enzyme</a:t>
            </a:r>
          </a:p>
          <a:p>
            <a:pPr marL="514350" indent="-514350">
              <a:buFont typeface="+mj-lt"/>
              <a:buAutoNum type="arabicPeriod"/>
            </a:pPr>
            <a:r>
              <a:rPr lang="en-US" dirty="0" smtClean="0"/>
              <a:t>Substrate </a:t>
            </a:r>
            <a:endParaRPr lang="en-US" dirty="0"/>
          </a:p>
        </p:txBody>
      </p:sp>
      <p:pic>
        <p:nvPicPr>
          <p:cNvPr id="4" name="Picture 3"/>
          <p:cNvPicPr>
            <a:picLocks noChangeAspect="1"/>
          </p:cNvPicPr>
          <p:nvPr/>
        </p:nvPicPr>
        <p:blipFill>
          <a:blip r:embed="rId2"/>
          <a:stretch>
            <a:fillRect/>
          </a:stretch>
        </p:blipFill>
        <p:spPr>
          <a:xfrm rot="387620">
            <a:off x="4194494" y="1045739"/>
            <a:ext cx="4686778" cy="4934585"/>
          </a:xfrm>
          <a:prstGeom prst="rect">
            <a:avLst/>
          </a:prstGeom>
        </p:spPr>
      </p:pic>
    </p:spTree>
    <p:extLst>
      <p:ext uri="{BB962C8B-B14F-4D97-AF65-F5344CB8AC3E}">
        <p14:creationId xmlns:p14="http://schemas.microsoft.com/office/powerpoint/2010/main" val="1945641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Reactions</a:t>
            </a:r>
            <a:endParaRPr lang="en-US" dirty="0"/>
          </a:p>
        </p:txBody>
      </p:sp>
      <p:sp>
        <p:nvSpPr>
          <p:cNvPr id="3" name="Content Placeholder 2"/>
          <p:cNvSpPr>
            <a:spLocks noGrp="1"/>
          </p:cNvSpPr>
          <p:nvPr>
            <p:ph idx="1"/>
          </p:nvPr>
        </p:nvSpPr>
        <p:spPr/>
        <p:txBody>
          <a:bodyPr/>
          <a:lstStyle/>
          <a:p>
            <a:pPr marL="0" indent="0">
              <a:buNone/>
            </a:pPr>
            <a:r>
              <a:rPr lang="en-US" dirty="0"/>
              <a:t>Chemical reactions change substances into different ones by breaking and forming chemical bonds.</a:t>
            </a:r>
          </a:p>
          <a:p>
            <a:pPr lvl="1"/>
            <a:r>
              <a:rPr lang="en-US" dirty="0"/>
              <a:t>Reactants are changed during a chemical </a:t>
            </a:r>
            <a:r>
              <a:rPr lang="en-US" dirty="0" smtClean="0"/>
              <a:t>reaction</a:t>
            </a:r>
          </a:p>
          <a:p>
            <a:pPr lvl="1"/>
            <a:r>
              <a:rPr lang="en-US" dirty="0"/>
              <a:t>Products are made by a chemical reaction.</a:t>
            </a:r>
          </a:p>
          <a:p>
            <a:pPr lvl="1"/>
            <a:endParaRPr lang="en-US" dirty="0"/>
          </a:p>
        </p:txBody>
      </p:sp>
    </p:spTree>
    <p:extLst>
      <p:ext uri="{BB962C8B-B14F-4D97-AF65-F5344CB8AC3E}">
        <p14:creationId xmlns:p14="http://schemas.microsoft.com/office/powerpoint/2010/main" val="29285287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Reactions</a:t>
            </a:r>
            <a:endParaRPr lang="en-US" dirty="0"/>
          </a:p>
        </p:txBody>
      </p:sp>
      <p:sp>
        <p:nvSpPr>
          <p:cNvPr id="3" name="Content Placeholder 2"/>
          <p:cNvSpPr>
            <a:spLocks noGrp="1"/>
          </p:cNvSpPr>
          <p:nvPr>
            <p:ph idx="1"/>
          </p:nvPr>
        </p:nvSpPr>
        <p:spPr/>
        <p:txBody>
          <a:bodyPr/>
          <a:lstStyle/>
          <a:p>
            <a:pPr marL="0" indent="0">
              <a:buNone/>
            </a:pPr>
            <a:r>
              <a:rPr lang="en-US" dirty="0"/>
              <a:t>Bond energy is the amount of energy that breaks a bond.</a:t>
            </a:r>
          </a:p>
          <a:p>
            <a:pPr lvl="1">
              <a:buFontTx/>
              <a:buChar char="–"/>
            </a:pPr>
            <a:r>
              <a:rPr lang="en-US" dirty="0"/>
              <a:t>Energy is added to break bonds.</a:t>
            </a:r>
          </a:p>
          <a:p>
            <a:pPr lvl="1">
              <a:buFontTx/>
              <a:buChar char="–"/>
            </a:pPr>
            <a:r>
              <a:rPr lang="en-US" dirty="0"/>
              <a:t>Energy is released when bonds form.</a:t>
            </a:r>
          </a:p>
          <a:p>
            <a:pPr marL="0" indent="0">
              <a:buNone/>
            </a:pPr>
            <a:r>
              <a:rPr lang="en-US" dirty="0"/>
              <a:t>A reaction is at equilibrium when reactants and products form at the same rate.</a:t>
            </a:r>
          </a:p>
          <a:p>
            <a:pPr marL="0" indent="0">
              <a:buNone/>
            </a:pPr>
            <a:r>
              <a:rPr lang="en-US" dirty="0" smtClean="0">
                <a:solidFill>
                  <a:srgbClr val="FF0000"/>
                </a:solidFill>
              </a:rPr>
              <a:t>		</a:t>
            </a:r>
            <a:r>
              <a:rPr lang="en-US" sz="4000" dirty="0" smtClean="0">
                <a:solidFill>
                  <a:srgbClr val="FF0000"/>
                </a:solidFill>
              </a:rPr>
              <a:t>CO</a:t>
            </a:r>
            <a:r>
              <a:rPr lang="en-US" sz="4000" baseline="-25000" dirty="0" smtClean="0">
                <a:solidFill>
                  <a:srgbClr val="FF0000"/>
                </a:solidFill>
              </a:rPr>
              <a:t>2</a:t>
            </a:r>
            <a:r>
              <a:rPr lang="en-US" sz="4000" dirty="0" smtClean="0">
                <a:solidFill>
                  <a:srgbClr val="FF0000"/>
                </a:solidFill>
              </a:rPr>
              <a:t> </a:t>
            </a:r>
            <a:r>
              <a:rPr lang="en-US" sz="4000" dirty="0">
                <a:solidFill>
                  <a:srgbClr val="FF0000"/>
                </a:solidFill>
              </a:rPr>
              <a:t>+ H</a:t>
            </a:r>
            <a:r>
              <a:rPr lang="en-US" sz="4000" baseline="-25000" dirty="0">
                <a:solidFill>
                  <a:srgbClr val="FF0000"/>
                </a:solidFill>
              </a:rPr>
              <a:t>2</a:t>
            </a:r>
            <a:r>
              <a:rPr lang="en-US" sz="4000" dirty="0">
                <a:solidFill>
                  <a:srgbClr val="FF0000"/>
                </a:solidFill>
              </a:rPr>
              <a:t>O 	</a:t>
            </a:r>
            <a:r>
              <a:rPr lang="en-US" sz="4000" dirty="0" smtClean="0">
                <a:solidFill>
                  <a:srgbClr val="FF0000"/>
                </a:solidFill>
                <a:sym typeface="Wingdings"/>
              </a:rPr>
              <a:t></a:t>
            </a:r>
            <a:r>
              <a:rPr lang="en-US" sz="4000" dirty="0">
                <a:solidFill>
                  <a:srgbClr val="FF0000"/>
                </a:solidFill>
              </a:rPr>
              <a:t>	H</a:t>
            </a:r>
            <a:r>
              <a:rPr lang="en-US" sz="4000" baseline="-25000" dirty="0">
                <a:solidFill>
                  <a:srgbClr val="FF0000"/>
                </a:solidFill>
              </a:rPr>
              <a:t>2</a:t>
            </a:r>
            <a:r>
              <a:rPr lang="en-US" sz="4000" dirty="0">
                <a:solidFill>
                  <a:srgbClr val="FF0000"/>
                </a:solidFill>
              </a:rPr>
              <a:t>CO</a:t>
            </a:r>
            <a:r>
              <a:rPr lang="en-US" sz="4000" baseline="-25000" dirty="0">
                <a:solidFill>
                  <a:srgbClr val="FF0000"/>
                </a:solidFill>
              </a:rPr>
              <a:t>3</a:t>
            </a:r>
          </a:p>
          <a:p>
            <a:endParaRPr lang="en-US" dirty="0"/>
          </a:p>
        </p:txBody>
      </p:sp>
    </p:spTree>
    <p:extLst>
      <p:ext uri="{BB962C8B-B14F-4D97-AF65-F5344CB8AC3E}">
        <p14:creationId xmlns:p14="http://schemas.microsoft.com/office/powerpoint/2010/main" val="1355424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Reactions</a:t>
            </a:r>
            <a:endParaRPr lang="en-US" dirty="0"/>
          </a:p>
        </p:txBody>
      </p:sp>
      <p:sp>
        <p:nvSpPr>
          <p:cNvPr id="3" name="Content Placeholder 2"/>
          <p:cNvSpPr>
            <a:spLocks noGrp="1"/>
          </p:cNvSpPr>
          <p:nvPr>
            <p:ph idx="1"/>
          </p:nvPr>
        </p:nvSpPr>
        <p:spPr/>
        <p:txBody>
          <a:bodyPr/>
          <a:lstStyle/>
          <a:p>
            <a:pPr marL="0" indent="0">
              <a:buNone/>
            </a:pPr>
            <a:r>
              <a:rPr lang="en-US" dirty="0"/>
              <a:t>Activation energy is the amount of energy that needs to be absorbed to start a chemical reaction.</a:t>
            </a:r>
          </a:p>
          <a:p>
            <a:endParaRPr lang="en-US" dirty="0"/>
          </a:p>
        </p:txBody>
      </p:sp>
      <p:grpSp>
        <p:nvGrpSpPr>
          <p:cNvPr id="4" name="Group 7"/>
          <p:cNvGrpSpPr>
            <a:grpSpLocks/>
          </p:cNvGrpSpPr>
          <p:nvPr/>
        </p:nvGrpSpPr>
        <p:grpSpPr bwMode="auto">
          <a:xfrm>
            <a:off x="838200" y="2879404"/>
            <a:ext cx="7391400" cy="3581400"/>
            <a:chOff x="192" y="1948"/>
            <a:chExt cx="5328" cy="2036"/>
          </a:xfrm>
        </p:grpSpPr>
        <p:pic>
          <p:nvPicPr>
            <p:cNvPr id="5" name="Picture 4" descr="bhspe-010204-00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32" y="2304"/>
              <a:ext cx="1488" cy="148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descr="bhspe-010204-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2" y="2202"/>
              <a:ext cx="3792" cy="178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a:spLocks noChangeArrowheads="1"/>
            </p:cNvSpPr>
            <p:nvPr/>
          </p:nvSpPr>
          <p:spPr bwMode="auto">
            <a:xfrm>
              <a:off x="336" y="1948"/>
              <a:ext cx="3120" cy="1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sz="1300" b="1"/>
            </a:p>
          </p:txBody>
        </p:sp>
      </p:grpSp>
    </p:spTree>
    <p:extLst>
      <p:ext uri="{BB962C8B-B14F-4D97-AF65-F5344CB8AC3E}">
        <p14:creationId xmlns:p14="http://schemas.microsoft.com/office/powerpoint/2010/main" val="356497800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Reactions</a:t>
            </a:r>
            <a:endParaRPr lang="en-US" dirty="0"/>
          </a:p>
        </p:txBody>
      </p:sp>
      <p:sp>
        <p:nvSpPr>
          <p:cNvPr id="3" name="Content Placeholder 2"/>
          <p:cNvSpPr>
            <a:spLocks noGrp="1"/>
          </p:cNvSpPr>
          <p:nvPr>
            <p:ph idx="1"/>
          </p:nvPr>
        </p:nvSpPr>
        <p:spPr>
          <a:xfrm>
            <a:off x="0" y="1600200"/>
            <a:ext cx="3828481" cy="4525963"/>
          </a:xfrm>
        </p:spPr>
        <p:txBody>
          <a:bodyPr>
            <a:normAutofit lnSpcReduction="10000"/>
          </a:bodyPr>
          <a:lstStyle/>
          <a:p>
            <a:pPr marL="0" indent="0">
              <a:buNone/>
            </a:pPr>
            <a:r>
              <a:rPr lang="en-US" dirty="0"/>
              <a:t>Exothermic reactions release more energy than they absorb.</a:t>
            </a:r>
          </a:p>
          <a:p>
            <a:pPr lvl="1">
              <a:buFontTx/>
              <a:buChar char="–"/>
            </a:pPr>
            <a:r>
              <a:rPr lang="en-US" dirty="0"/>
              <a:t>Reactants have higher bond energies than products.</a:t>
            </a:r>
          </a:p>
          <a:p>
            <a:pPr lvl="1">
              <a:buFontTx/>
              <a:buChar char="–"/>
            </a:pPr>
            <a:r>
              <a:rPr lang="en-US" dirty="0"/>
              <a:t>Excess energy is released by the reaction.</a:t>
            </a:r>
          </a:p>
          <a:p>
            <a:endParaRPr lang="en-US" dirty="0"/>
          </a:p>
        </p:txBody>
      </p:sp>
      <p:grpSp>
        <p:nvGrpSpPr>
          <p:cNvPr id="4" name="Group 8"/>
          <p:cNvGrpSpPr>
            <a:grpSpLocks/>
          </p:cNvGrpSpPr>
          <p:nvPr/>
        </p:nvGrpSpPr>
        <p:grpSpPr bwMode="auto">
          <a:xfrm>
            <a:off x="3585700" y="2419517"/>
            <a:ext cx="5315518" cy="4172379"/>
            <a:chOff x="1008" y="1872"/>
            <a:chExt cx="3648" cy="2102"/>
          </a:xfrm>
        </p:grpSpPr>
        <p:pic>
          <p:nvPicPr>
            <p:cNvPr id="5" name="Picture 4" descr="bhspe-010204-00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8" y="1872"/>
              <a:ext cx="3648" cy="1958"/>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7"/>
            <p:cNvSpPr>
              <a:spLocks noChangeArrowheads="1"/>
            </p:cNvSpPr>
            <p:nvPr/>
          </p:nvSpPr>
          <p:spPr bwMode="auto">
            <a:xfrm>
              <a:off x="1008" y="3791"/>
              <a:ext cx="2880"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sz="1300" b="1"/>
            </a:p>
          </p:txBody>
        </p:sp>
      </p:grpSp>
    </p:spTree>
    <p:extLst>
      <p:ext uri="{BB962C8B-B14F-4D97-AF65-F5344CB8AC3E}">
        <p14:creationId xmlns:p14="http://schemas.microsoft.com/office/powerpoint/2010/main" val="52796904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Chemical Reactions</a:t>
            </a:r>
            <a:endParaRPr lang="en-US" dirty="0"/>
          </a:p>
        </p:txBody>
      </p:sp>
      <p:sp>
        <p:nvSpPr>
          <p:cNvPr id="3" name="Content Placeholder 2"/>
          <p:cNvSpPr>
            <a:spLocks noGrp="1"/>
          </p:cNvSpPr>
          <p:nvPr>
            <p:ph idx="1"/>
          </p:nvPr>
        </p:nvSpPr>
        <p:spPr>
          <a:xfrm>
            <a:off x="5486400" y="1600200"/>
            <a:ext cx="3657600" cy="5257800"/>
          </a:xfrm>
        </p:spPr>
        <p:txBody>
          <a:bodyPr>
            <a:normAutofit lnSpcReduction="10000"/>
          </a:bodyPr>
          <a:lstStyle/>
          <a:p>
            <a:pPr marL="0" indent="0">
              <a:buNone/>
            </a:pPr>
            <a:r>
              <a:rPr lang="en-US" dirty="0"/>
              <a:t>Endothermic reactions absorb more energy than they release.</a:t>
            </a:r>
          </a:p>
          <a:p>
            <a:pPr lvl="1">
              <a:buFontTx/>
              <a:buChar char="–"/>
            </a:pPr>
            <a:r>
              <a:rPr lang="en-US" dirty="0"/>
              <a:t>Reactants have lower bond energies than products.</a:t>
            </a:r>
          </a:p>
          <a:p>
            <a:pPr lvl="1">
              <a:buFontTx/>
              <a:buChar char="–"/>
            </a:pPr>
            <a:r>
              <a:rPr lang="en-US" dirty="0"/>
              <a:t>Energy is absorbed by the reaction to make up the difference.</a:t>
            </a:r>
          </a:p>
          <a:p>
            <a:endParaRPr lang="en-US" dirty="0"/>
          </a:p>
        </p:txBody>
      </p:sp>
      <p:grpSp>
        <p:nvGrpSpPr>
          <p:cNvPr id="4" name="Group 8"/>
          <p:cNvGrpSpPr>
            <a:grpSpLocks/>
          </p:cNvGrpSpPr>
          <p:nvPr/>
        </p:nvGrpSpPr>
        <p:grpSpPr bwMode="auto">
          <a:xfrm>
            <a:off x="270445" y="2253432"/>
            <a:ext cx="5029200" cy="3338513"/>
            <a:chOff x="1152" y="1872"/>
            <a:chExt cx="3456" cy="2103"/>
          </a:xfrm>
        </p:grpSpPr>
        <p:pic>
          <p:nvPicPr>
            <p:cNvPr id="5" name="Picture 4" descr="bhspe-010204-00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2" y="1872"/>
              <a:ext cx="3456" cy="1987"/>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7"/>
            <p:cNvSpPr>
              <a:spLocks noChangeArrowheads="1"/>
            </p:cNvSpPr>
            <p:nvPr/>
          </p:nvSpPr>
          <p:spPr bwMode="auto">
            <a:xfrm>
              <a:off x="1152" y="3792"/>
              <a:ext cx="2880" cy="1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endParaRPr lang="en-US" sz="1300" b="1"/>
            </a:p>
          </p:txBody>
        </p:sp>
      </p:grpSp>
    </p:spTree>
    <p:extLst>
      <p:ext uri="{BB962C8B-B14F-4D97-AF65-F5344CB8AC3E}">
        <p14:creationId xmlns:p14="http://schemas.microsoft.com/office/powerpoint/2010/main" val="64012679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up)">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Blac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Black .thmx</Template>
  <TotalTime>67</TotalTime>
  <Words>578</Words>
  <Application>Microsoft Macintosh PowerPoint</Application>
  <PresentationFormat>On-screen Show (4:3)</PresentationFormat>
  <Paragraphs>93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Black</vt:lpstr>
      <vt:lpstr>Chemical Reactions &amp; Enzymes</vt:lpstr>
      <vt:lpstr>Key Concepts</vt:lpstr>
      <vt:lpstr>Objectives</vt:lpstr>
      <vt:lpstr>PowerPoint Presentation</vt:lpstr>
      <vt:lpstr>Chemical Reactions</vt:lpstr>
      <vt:lpstr>Chemical Reactions</vt:lpstr>
      <vt:lpstr>Chemical Reactions</vt:lpstr>
      <vt:lpstr>Chemical Reactions</vt:lpstr>
      <vt:lpstr>Chemical Reactions</vt:lpstr>
      <vt:lpstr>Effects on Chemical Reactions</vt:lpstr>
      <vt:lpstr>Effects on Chemical Reactions</vt:lpstr>
      <vt:lpstr>PowerPoint Presentation</vt:lpstr>
      <vt:lpstr>Effects on Chemical Reactions</vt:lpstr>
      <vt:lpstr>PowerPoint Presentation</vt:lpstr>
      <vt:lpstr>Effects on Chemical Reactions</vt:lpstr>
      <vt:lpstr>PowerPoint Presentation</vt:lpstr>
      <vt:lpstr>Enzymes</vt:lpstr>
      <vt:lpstr>Enzymes</vt:lpstr>
      <vt:lpstr>Enzymes</vt:lpstr>
      <vt:lpstr>Enzymes</vt:lpstr>
      <vt:lpstr>Enzymes</vt:lpstr>
    </vt:vector>
  </TitlesOfParts>
  <Company>RH3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Chemical Reactions &amp; Enzymes</dc:title>
  <dc:creator>RH3 RH3</dc:creator>
  <cp:lastModifiedBy>RH3 RH3</cp:lastModifiedBy>
  <cp:revision>8</cp:revision>
  <dcterms:created xsi:type="dcterms:W3CDTF">2014-10-14T14:45:24Z</dcterms:created>
  <dcterms:modified xsi:type="dcterms:W3CDTF">2014-10-14T15:52:24Z</dcterms:modified>
</cp:coreProperties>
</file>