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9" r:id="rId3"/>
    <p:sldId id="300" r:id="rId4"/>
    <p:sldId id="257" r:id="rId5"/>
    <p:sldId id="301" r:id="rId6"/>
    <p:sldId id="302" r:id="rId7"/>
    <p:sldId id="303" r:id="rId8"/>
    <p:sldId id="304" r:id="rId9"/>
    <p:sldId id="305" r:id="rId10"/>
    <p:sldId id="310" r:id="rId11"/>
    <p:sldId id="306" r:id="rId12"/>
    <p:sldId id="307" r:id="rId13"/>
    <p:sldId id="311" r:id="rId14"/>
    <p:sldId id="308" r:id="rId15"/>
    <p:sldId id="309" r:id="rId16"/>
    <p:sldId id="312" r:id="rId17"/>
    <p:sldId id="265" r:id="rId18"/>
    <p:sldId id="313" r:id="rId19"/>
    <p:sldId id="266" r:id="rId20"/>
    <p:sldId id="314" r:id="rId21"/>
    <p:sldId id="267" r:id="rId22"/>
    <p:sldId id="276" r:id="rId23"/>
    <p:sldId id="268" r:id="rId24"/>
    <p:sldId id="317" r:id="rId25"/>
    <p:sldId id="277" r:id="rId26"/>
    <p:sldId id="269" r:id="rId27"/>
    <p:sldId id="318" r:id="rId28"/>
    <p:sldId id="278" r:id="rId29"/>
    <p:sldId id="270" r:id="rId30"/>
    <p:sldId id="319" r:id="rId31"/>
    <p:sldId id="279" r:id="rId32"/>
    <p:sldId id="271" r:id="rId33"/>
    <p:sldId id="320" r:id="rId34"/>
    <p:sldId id="280" r:id="rId35"/>
    <p:sldId id="275" r:id="rId36"/>
    <p:sldId id="272" r:id="rId37"/>
    <p:sldId id="321" r:id="rId38"/>
    <p:sldId id="322" r:id="rId39"/>
    <p:sldId id="283" r:id="rId40"/>
    <p:sldId id="315" r:id="rId41"/>
    <p:sldId id="316" r:id="rId42"/>
    <p:sldId id="323" r:id="rId4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40E353-BAE1-024B-9907-707C1FA72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6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4A25-CBC9-F04F-A9B1-F0A196155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72FF-717B-694D-AE99-4375EAA1C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E9A48-5E4C-CB49-894F-3E5C18B45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8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179EA-F40E-6844-8C04-69CF1F796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6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A801-49BA-E241-BB25-5EFB7A16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02EDF-7955-D042-9B94-27F97D7DF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BF515-ECB0-3348-95A2-FC7450B37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53757-7C7F-A04F-9868-7D4992C15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B8571-9215-3D4E-B75A-0F603EDFB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9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8D324-A412-A545-9D75-76212D643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7F64-005D-0D4E-BF8F-2E27505E3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4F054-90F4-5644-90CC-75F8AE53D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5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Times New Roman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latin typeface="Times New Roman" charset="0"/>
                  <a:cs typeface="+mn-cs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+mn-cs"/>
              </a:defRPr>
            </a:lvl1pPr>
          </a:lstStyle>
          <a:p>
            <a:pPr>
              <a:defRPr/>
            </a:pPr>
            <a:fld id="{783686B9-D78D-0A49-8C51-5CFC7AD30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charset="0"/>
        <a:buChar char="n"/>
        <a:defRPr sz="23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file://localhost/http://www.macroevolution.net/images/sister-chromatids-27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file://localhost/http://www.biologycorner.com/resources/onionmitosis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charset="0"/>
                <a:cs typeface="+mj-cs"/>
              </a:rPr>
              <a:t>The Cell Cycle</a:t>
            </a:r>
            <a:endParaRPr lang="en-US" dirty="0">
              <a:latin typeface="Times New Roman" charset="0"/>
              <a:cs typeface="+mj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267200"/>
            <a:ext cx="7772400" cy="1600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 smtClean="0">
                <a:latin typeface="Arial" charset="0"/>
                <a:cs typeface="+mn-cs"/>
              </a:rPr>
              <a:t>B-2.6: Summarize the characteristics of the cell cycle: interphase (G</a:t>
            </a:r>
            <a:r>
              <a:rPr lang="en-US" baseline="-25000" dirty="0" smtClean="0">
                <a:latin typeface="Arial" charset="0"/>
                <a:cs typeface="+mn-cs"/>
              </a:rPr>
              <a:t>1</a:t>
            </a:r>
            <a:r>
              <a:rPr lang="en-US" dirty="0" smtClean="0">
                <a:latin typeface="Arial" charset="0"/>
                <a:cs typeface="+mn-cs"/>
              </a:rPr>
              <a:t>, S, G</a:t>
            </a:r>
            <a:r>
              <a:rPr lang="en-US" baseline="-25000" dirty="0" smtClean="0">
                <a:latin typeface="Arial" charset="0"/>
                <a:cs typeface="+mn-cs"/>
              </a:rPr>
              <a:t>2</a:t>
            </a:r>
            <a:r>
              <a:rPr lang="en-US" dirty="0" smtClean="0">
                <a:latin typeface="Arial" charset="0"/>
                <a:cs typeface="+mn-cs"/>
              </a:rPr>
              <a:t>); the phases of mitosis (prophase, metaphase, anaphase, </a:t>
            </a:r>
            <a:r>
              <a:rPr lang="en-US" dirty="0" err="1" smtClean="0">
                <a:latin typeface="Arial" charset="0"/>
                <a:cs typeface="+mn-cs"/>
              </a:rPr>
              <a:t>telophase</a:t>
            </a:r>
            <a:r>
              <a:rPr lang="en-US" dirty="0" smtClean="0">
                <a:latin typeface="Arial" charset="0"/>
                <a:cs typeface="+mn-cs"/>
              </a:rPr>
              <a:t>); and plant and animal cytokinesis. 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58674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Before cell division, each chromosome is replicated </a:t>
            </a:r>
            <a:r>
              <a:rPr lang="en-US" dirty="0" smtClean="0">
                <a:latin typeface="Arial" charset="0"/>
              </a:rPr>
              <a:t>   (</a:t>
            </a:r>
            <a:r>
              <a:rPr lang="en-US" dirty="0">
                <a:latin typeface="Arial" charset="0"/>
              </a:rPr>
              <a:t>copies itself).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</a:rPr>
              <a:t>Once they replicate and condense, they become </a:t>
            </a:r>
            <a:r>
              <a:rPr lang="en-US" dirty="0" smtClean="0">
                <a:latin typeface="Arial" charset="0"/>
              </a:rPr>
              <a:t>               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sister chromatids </a:t>
            </a:r>
            <a:r>
              <a:rPr lang="en-US" dirty="0">
                <a:latin typeface="Arial" charset="0"/>
              </a:rPr>
              <a:t>and are attached to one </a:t>
            </a:r>
            <a:r>
              <a:rPr lang="en-US" dirty="0" smtClean="0">
                <a:latin typeface="Arial" charset="0"/>
              </a:rPr>
              <a:t>another                           </a:t>
            </a:r>
            <a:r>
              <a:rPr lang="en-US" dirty="0">
                <a:latin typeface="Arial" charset="0"/>
              </a:rPr>
              <a:t>in the center, called the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centromere</a:t>
            </a:r>
            <a:r>
              <a:rPr lang="en-US" dirty="0">
                <a:latin typeface="Arial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Picture 3" descr="http://www.macroevolution.net/images/sister-chromatids-275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2971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4995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28675" name="Picture 5" descr="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chromosom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86200"/>
            <a:ext cx="3810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uesc_03_img01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31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latin typeface="Times New Roman" charset="0"/>
                <a:cs typeface="+mj-cs"/>
              </a:rPr>
              <a:t>Chromosomes</a:t>
            </a: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Each species has a characteristic number of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chromosomes</a:t>
            </a:r>
            <a:r>
              <a:rPr lang="en-US" sz="2400" dirty="0">
                <a:latin typeface="Arial" charset="0"/>
                <a:cs typeface="+mn-cs"/>
              </a:rPr>
              <a:t> found in each cell</a:t>
            </a:r>
            <a:r>
              <a:rPr lang="en-US" sz="2400" dirty="0" smtClean="0">
                <a:latin typeface="Arial" charset="0"/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200" dirty="0" smtClean="0">
                <a:latin typeface="Arial" charset="0"/>
                <a:cs typeface="+mn-cs"/>
              </a:rPr>
              <a:t>Humans have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+mn-cs"/>
              </a:rPr>
              <a:t>46</a:t>
            </a:r>
            <a:r>
              <a:rPr lang="en-US" sz="2200" dirty="0" smtClean="0">
                <a:latin typeface="Arial" charset="0"/>
                <a:cs typeface="+mn-cs"/>
              </a:rPr>
              <a:t> whereas </a:t>
            </a:r>
            <a:r>
              <a:rPr lang="en-US" sz="2200" dirty="0" err="1" smtClean="0">
                <a:latin typeface="Arial" charset="0"/>
                <a:cs typeface="+mn-cs"/>
              </a:rPr>
              <a:t>flys</a:t>
            </a:r>
            <a:r>
              <a:rPr lang="en-US" sz="2200" dirty="0" smtClean="0">
                <a:latin typeface="Arial" charset="0"/>
                <a:cs typeface="+mn-cs"/>
              </a:rPr>
              <a:t> have 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+mn-cs"/>
              </a:rPr>
              <a:t>8</a:t>
            </a:r>
            <a:r>
              <a:rPr lang="en-US" sz="2200" dirty="0" smtClean="0">
                <a:latin typeface="Arial" charset="0"/>
                <a:cs typeface="+mn-cs"/>
              </a:rPr>
              <a:t>. </a:t>
            </a:r>
            <a:endParaRPr lang="en-US" sz="2200" dirty="0">
              <a:latin typeface="Arial" charset="0"/>
              <a:cs typeface="+mn-cs"/>
            </a:endParaRPr>
          </a:p>
          <a:p>
            <a:pPr lvl="1" eaLnBrk="1" hangingPunct="1">
              <a:defRPr/>
            </a:pPr>
            <a:endParaRPr lang="en-US" sz="22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Human and animal chromosomes are categorized as either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sex chromosomes </a:t>
            </a:r>
            <a:r>
              <a:rPr lang="en-US" sz="2400" dirty="0">
                <a:latin typeface="Arial" charset="0"/>
                <a:cs typeface="+mn-cs"/>
              </a:rPr>
              <a:t>or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autosomes</a:t>
            </a:r>
            <a:r>
              <a:rPr lang="en-US" sz="2400" dirty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karyotype</a:t>
            </a:r>
            <a:r>
              <a:rPr lang="en-US" sz="2400" dirty="0">
                <a:latin typeface="Arial" charset="0"/>
                <a:cs typeface="+mn-cs"/>
              </a:rPr>
              <a:t> is a </a:t>
            </a:r>
            <a:r>
              <a:rPr lang="ja-JP" altLang="en-US" sz="2400" dirty="0">
                <a:latin typeface="Arial" charset="0"/>
                <a:cs typeface="+mn-cs"/>
              </a:rPr>
              <a:t>“</a:t>
            </a:r>
            <a:r>
              <a:rPr lang="en-US" sz="2400" dirty="0">
                <a:latin typeface="Arial" charset="0"/>
                <a:cs typeface="+mn-cs"/>
              </a:rPr>
              <a:t>picture</a:t>
            </a:r>
            <a:r>
              <a:rPr lang="ja-JP" altLang="en-US" sz="2400" dirty="0">
                <a:latin typeface="Arial" charset="0"/>
                <a:cs typeface="+mn-cs"/>
              </a:rPr>
              <a:t>”</a:t>
            </a:r>
            <a:r>
              <a:rPr lang="en-US" sz="2400" dirty="0">
                <a:latin typeface="Arial" charset="0"/>
                <a:cs typeface="+mn-cs"/>
              </a:rPr>
              <a:t> of all the chromosomes of an organisms, with their homologous pairs.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3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062"/>
            <a:ext cx="6019800" cy="67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4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latin typeface="Times New Roman" charset="0"/>
                <a:cs typeface="+mj-cs"/>
              </a:rPr>
              <a:t>Chromosomes</a:t>
            </a:r>
            <a:br>
              <a:rPr lang="en-US" sz="3800" dirty="0">
                <a:latin typeface="Times New Roman" charset="0"/>
                <a:cs typeface="+mj-cs"/>
              </a:rPr>
            </a:b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Sex Chromosomes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en-US" sz="200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Determine the sex of an organism</a:t>
            </a:r>
          </a:p>
          <a:p>
            <a:pPr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In humans, sex chromosomes are either </a:t>
            </a:r>
            <a:r>
              <a:rPr lang="ja-JP" altLang="en-US" sz="2000">
                <a:latin typeface="Arial" charset="0"/>
                <a:cs typeface="+mn-cs"/>
              </a:rPr>
              <a:t>“</a:t>
            </a:r>
            <a:r>
              <a:rPr lang="en-US" sz="2000">
                <a:latin typeface="Arial" charset="0"/>
                <a:cs typeface="+mn-cs"/>
              </a:rPr>
              <a:t>X</a:t>
            </a:r>
            <a:r>
              <a:rPr lang="ja-JP" altLang="en-US" sz="2000">
                <a:latin typeface="Arial" charset="0"/>
                <a:cs typeface="+mn-cs"/>
              </a:rPr>
              <a:t>”</a:t>
            </a:r>
            <a:r>
              <a:rPr lang="en-US" sz="2000">
                <a:latin typeface="Arial" charset="0"/>
                <a:cs typeface="+mn-cs"/>
              </a:rPr>
              <a:t> or </a:t>
            </a:r>
            <a:r>
              <a:rPr lang="ja-JP" altLang="en-US" sz="2000">
                <a:latin typeface="Arial" charset="0"/>
                <a:cs typeface="+mn-cs"/>
              </a:rPr>
              <a:t>“</a:t>
            </a:r>
            <a:r>
              <a:rPr lang="en-US" sz="2000">
                <a:latin typeface="Arial" charset="0"/>
                <a:cs typeface="+mn-cs"/>
              </a:rPr>
              <a:t>Y</a:t>
            </a:r>
            <a:r>
              <a:rPr lang="ja-JP" altLang="en-US" sz="2000">
                <a:latin typeface="Arial" charset="0"/>
                <a:cs typeface="+mn-cs"/>
              </a:rPr>
              <a:t>”</a:t>
            </a:r>
            <a:r>
              <a:rPr lang="en-US" sz="2000">
                <a:latin typeface="Arial" charset="0"/>
                <a:cs typeface="+mn-cs"/>
              </a:rPr>
              <a:t>.</a:t>
            </a:r>
          </a:p>
          <a:p>
            <a:pPr lvl="1" eaLnBrk="1" hangingPunct="1">
              <a:defRPr/>
            </a:pPr>
            <a:r>
              <a:rPr lang="en-US" sz="2000">
                <a:latin typeface="Arial" charset="0"/>
              </a:rPr>
              <a:t>XY is for males</a:t>
            </a:r>
          </a:p>
          <a:p>
            <a:pPr lvl="1" eaLnBrk="1" hangingPunct="1">
              <a:defRPr/>
            </a:pPr>
            <a:r>
              <a:rPr lang="en-US" sz="2000">
                <a:latin typeface="Arial" charset="0"/>
              </a:rPr>
              <a:t>XX is for female</a:t>
            </a:r>
          </a:p>
          <a:p>
            <a:pPr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Only 2 of the human chromosomes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2000">
                <a:latin typeface="Arial" charset="0"/>
                <a:cs typeface="+mn-cs"/>
              </a:rPr>
              <a:t>Autosomes</a:t>
            </a:r>
          </a:p>
          <a:p>
            <a:pPr algn="ctr" eaLnBrk="1" hangingPunct="1">
              <a:buFont typeface="Wingdings" charset="0"/>
              <a:buNone/>
              <a:defRPr/>
            </a:pPr>
            <a:endParaRPr lang="en-US" sz="200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Any chromosome that is NOT a sex chromosome</a:t>
            </a:r>
          </a:p>
          <a:p>
            <a:pPr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Consists of the other 44 chromosomes</a:t>
            </a:r>
          </a:p>
          <a:p>
            <a:pPr eaLnBrk="1" hangingPunct="1">
              <a:defRPr/>
            </a:pPr>
            <a:r>
              <a:rPr lang="en-US" sz="2000">
                <a:latin typeface="Arial" charset="0"/>
                <a:cs typeface="+mn-cs"/>
              </a:rPr>
              <a:t>Each organism has 2 copies of autosomes</a:t>
            </a:r>
          </a:p>
          <a:p>
            <a:pPr lvl="1" eaLnBrk="1" hangingPunct="1">
              <a:defRPr/>
            </a:pPr>
            <a:r>
              <a:rPr lang="en-US" sz="2000">
                <a:latin typeface="Arial" charset="0"/>
              </a:rPr>
              <a:t>One from mom, one from dad</a:t>
            </a:r>
          </a:p>
          <a:p>
            <a:pPr lvl="1" eaLnBrk="1" hangingPunct="1">
              <a:defRPr/>
            </a:pPr>
            <a:r>
              <a:rPr lang="en-US" sz="2000">
                <a:latin typeface="Arial" charset="0"/>
              </a:rPr>
              <a:t>Are considered </a:t>
            </a:r>
            <a:r>
              <a:rPr lang="en-US" sz="2000" b="1" u="sng">
                <a:latin typeface="Arial" charset="0"/>
              </a:rPr>
              <a:t>homologous chromosomes</a:t>
            </a: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4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latin typeface="Times New Roman" charset="0"/>
                <a:cs typeface="+mj-cs"/>
              </a:rPr>
              <a:t>Chromosomes</a:t>
            </a:r>
            <a:br>
              <a:rPr lang="en-US" sz="3800" dirty="0">
                <a:latin typeface="Times New Roman" charset="0"/>
                <a:cs typeface="+mj-cs"/>
              </a:rPr>
            </a:b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2400" b="1" u="sng" dirty="0">
                <a:latin typeface="Arial" charset="0"/>
                <a:cs typeface="+mn-cs"/>
              </a:rPr>
              <a:t>Diploid</a:t>
            </a:r>
            <a:endParaRPr lang="en-US" sz="2400" dirty="0">
              <a:latin typeface="Arial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2N = </a:t>
            </a:r>
            <a:r>
              <a:rPr lang="en-US" sz="2400" dirty="0" smtClean="0">
                <a:latin typeface="Arial" charset="0"/>
                <a:cs typeface="+mn-cs"/>
              </a:rPr>
              <a:t>46 (humans)</a:t>
            </a: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Each cell in the human body, except for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sperm</a:t>
            </a:r>
            <a:r>
              <a:rPr lang="en-US" sz="2400" dirty="0">
                <a:latin typeface="Arial" charset="0"/>
                <a:cs typeface="+mn-cs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egg</a:t>
            </a:r>
            <a:r>
              <a:rPr lang="en-US" sz="2400" dirty="0">
                <a:latin typeface="Arial" charset="0"/>
                <a:cs typeface="+mn-cs"/>
              </a:rPr>
              <a:t> cells, are diploid</a:t>
            </a:r>
          </a:p>
          <a:p>
            <a:pPr eaLnBrk="1" hangingPunct="1">
              <a:defRPr/>
            </a:pPr>
            <a:endParaRPr lang="en-US" sz="24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+mn-cs"/>
              </a:rPr>
              <a:t>In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+mn-cs"/>
              </a:rPr>
              <a:t>Somatic (Body) </a:t>
            </a:r>
            <a:r>
              <a:rPr lang="en-US" sz="2400" dirty="0" smtClean="0">
                <a:latin typeface="Arial" charset="0"/>
                <a:cs typeface="+mn-cs"/>
              </a:rPr>
              <a:t>Cells</a:t>
            </a: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r>
              <a:rPr lang="en-US" sz="2400" b="1" u="sng" dirty="0">
                <a:latin typeface="Arial" charset="0"/>
                <a:cs typeface="+mn-cs"/>
              </a:rPr>
              <a:t>Haploid</a:t>
            </a:r>
            <a:endParaRPr lang="en-US" sz="2400" dirty="0">
              <a:latin typeface="Arial" charset="0"/>
              <a:cs typeface="+mn-cs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N = </a:t>
            </a:r>
            <a:r>
              <a:rPr lang="en-US" sz="2400" dirty="0" smtClean="0">
                <a:latin typeface="Arial" charset="0"/>
                <a:cs typeface="+mn-cs"/>
              </a:rPr>
              <a:t>23  (humans)</a:t>
            </a: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Sperm and Egg cells only </a:t>
            </a: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+mn-cs"/>
              </a:rPr>
              <a:t>Gametes</a:t>
            </a:r>
            <a:r>
              <a:rPr lang="en-US" sz="2400" dirty="0" smtClean="0">
                <a:latin typeface="Arial" charset="0"/>
                <a:cs typeface="+mn-cs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+mn-cs"/>
              </a:rPr>
              <a:t>Sex</a:t>
            </a:r>
            <a:r>
              <a:rPr lang="en-US" sz="2400" dirty="0" smtClean="0">
                <a:latin typeface="Arial" charset="0"/>
                <a:cs typeface="+mn-cs"/>
              </a:rPr>
              <a:t> Cells</a:t>
            </a:r>
            <a:endParaRPr lang="en-US" sz="2400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74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8001000" cy="37552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Diploid vs. Haploid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87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latin typeface="Times New Roman" charset="0"/>
                <a:cs typeface="+mj-cs"/>
              </a:rPr>
              <a:t>The Cell </a:t>
            </a:r>
            <a:r>
              <a:rPr lang="en-US" sz="3800" dirty="0" smtClean="0">
                <a:latin typeface="Times New Roman" charset="0"/>
                <a:cs typeface="+mj-cs"/>
              </a:rPr>
              <a:t>Cycle and Mitosis</a:t>
            </a:r>
            <a:r>
              <a:rPr lang="en-US" sz="3800" dirty="0">
                <a:latin typeface="Times New Roman" charset="0"/>
                <a:cs typeface="+mj-cs"/>
              </a:rPr>
              <a:t/>
            </a:r>
            <a:br>
              <a:rPr lang="en-US" sz="3800" dirty="0">
                <a:latin typeface="Times New Roman" charset="0"/>
                <a:cs typeface="+mj-cs"/>
              </a:rPr>
            </a:b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The cell cycle is the series of events that </a:t>
            </a:r>
            <a:r>
              <a:rPr lang="en-US" sz="2400" dirty="0" smtClean="0">
                <a:latin typeface="Arial" charset="0"/>
                <a:cs typeface="+mn-cs"/>
              </a:rPr>
              <a:t>eukaryotic cells </a:t>
            </a:r>
            <a:r>
              <a:rPr lang="en-US" sz="2400" dirty="0">
                <a:latin typeface="Arial" charset="0"/>
                <a:cs typeface="+mn-cs"/>
              </a:rPr>
              <a:t>go through as they divide and grow.</a:t>
            </a:r>
          </a:p>
          <a:p>
            <a:pPr marL="990600" lvl="1" indent="-533400" eaLnBrk="1" hangingPunct="1">
              <a:defRPr/>
            </a:pPr>
            <a:r>
              <a:rPr lang="en-US" sz="2200" dirty="0" smtClean="0">
                <a:latin typeface="Arial" charset="0"/>
              </a:rPr>
              <a:t>Mitosis (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body</a:t>
            </a:r>
            <a:r>
              <a:rPr lang="en-US" sz="2200" dirty="0" smtClean="0">
                <a:latin typeface="Arial" charset="0"/>
              </a:rPr>
              <a:t> cells) or meiosis (</a:t>
            </a:r>
            <a:r>
              <a:rPr lang="en-US" sz="2200" dirty="0" smtClean="0">
                <a:solidFill>
                  <a:srgbClr val="FF0000"/>
                </a:solidFill>
                <a:latin typeface="Arial" charset="0"/>
              </a:rPr>
              <a:t>sex</a:t>
            </a:r>
            <a:r>
              <a:rPr lang="en-US" sz="2200" dirty="0" smtClean="0">
                <a:latin typeface="Arial" charset="0"/>
              </a:rPr>
              <a:t> cells</a:t>
            </a:r>
            <a:r>
              <a:rPr lang="en-US" sz="2200" dirty="0" smtClean="0">
                <a:latin typeface="Arial" charset="0"/>
              </a:rPr>
              <a:t>)</a:t>
            </a:r>
            <a:endParaRPr lang="en-US" sz="2200" dirty="0"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en-US" sz="2400" dirty="0" smtClean="0">
                <a:latin typeface="Arial" charset="0"/>
                <a:cs typeface="+mn-cs"/>
              </a:rPr>
              <a:t>These </a:t>
            </a:r>
            <a:r>
              <a:rPr lang="en-US" sz="2400" dirty="0" smtClean="0">
                <a:latin typeface="Arial" charset="0"/>
                <a:cs typeface="+mn-cs"/>
              </a:rPr>
              <a:t>events can be divided into 2 main parts:</a:t>
            </a:r>
          </a:p>
          <a:p>
            <a:pPr marL="1009650" lvl="1" indent="-60960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+mn-cs"/>
              </a:rPr>
              <a:t>Interphase</a:t>
            </a:r>
            <a:r>
              <a:rPr lang="en-US" sz="2200" dirty="0" smtClean="0">
                <a:latin typeface="Arial" charset="0"/>
                <a:cs typeface="+mn-cs"/>
              </a:rPr>
              <a:t> </a:t>
            </a:r>
            <a:r>
              <a:rPr lang="en-US" sz="2200" dirty="0">
                <a:latin typeface="Arial" charset="0"/>
                <a:cs typeface="+mn-cs"/>
              </a:rPr>
              <a:t>is the period between cell divisions when the cell grows and </a:t>
            </a:r>
            <a:r>
              <a:rPr lang="en-US" sz="2200" dirty="0" smtClean="0">
                <a:latin typeface="Arial" charset="0"/>
                <a:cs typeface="+mn-cs"/>
              </a:rPr>
              <a:t>replicates</a:t>
            </a:r>
            <a:r>
              <a:rPr lang="en-US" sz="2200" dirty="0">
                <a:latin typeface="Arial" charset="0"/>
                <a:cs typeface="+mn-cs"/>
              </a:rPr>
              <a:t> </a:t>
            </a:r>
            <a:r>
              <a:rPr lang="en-US" sz="2200" dirty="0" smtClean="0">
                <a:latin typeface="Arial" charset="0"/>
                <a:cs typeface="+mn-cs"/>
              </a:rPr>
              <a:t>DNA and Organelles. </a:t>
            </a:r>
            <a:r>
              <a:rPr lang="en-US" sz="2200" b="1" dirty="0" smtClean="0">
                <a:latin typeface="Arial" charset="0"/>
                <a:cs typeface="+mn-cs"/>
              </a:rPr>
              <a:t>Consists of G</a:t>
            </a:r>
            <a:r>
              <a:rPr lang="en-US" sz="2200" b="1" baseline="-25000" dirty="0" smtClean="0">
                <a:latin typeface="Arial" charset="0"/>
                <a:cs typeface="+mn-cs"/>
              </a:rPr>
              <a:t>1</a:t>
            </a:r>
            <a:r>
              <a:rPr lang="en-US" sz="2200" b="1" dirty="0" smtClean="0">
                <a:latin typeface="Arial" charset="0"/>
                <a:cs typeface="+mn-cs"/>
              </a:rPr>
              <a:t>, S, and G</a:t>
            </a:r>
            <a:r>
              <a:rPr lang="en-US" sz="2200" b="1" baseline="-25000" dirty="0" smtClean="0">
                <a:latin typeface="Arial" charset="0"/>
                <a:cs typeface="+mn-cs"/>
              </a:rPr>
              <a:t>2</a:t>
            </a:r>
            <a:r>
              <a:rPr lang="en-US" sz="2200" dirty="0" smtClean="0">
                <a:latin typeface="Arial" charset="0"/>
                <a:cs typeface="+mn-cs"/>
              </a:rPr>
              <a:t>. </a:t>
            </a:r>
            <a:endParaRPr lang="en-US" sz="2200" dirty="0" smtClean="0">
              <a:latin typeface="Arial" charset="0"/>
              <a:cs typeface="+mn-cs"/>
            </a:endParaRPr>
          </a:p>
          <a:p>
            <a:pPr marL="1009650" lvl="1" indent="-609600" eaLnBrk="1" hangingPunct="1"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cs typeface="+mn-cs"/>
              </a:rPr>
              <a:t>Mitotic Phase </a:t>
            </a:r>
            <a:r>
              <a:rPr lang="en-US" sz="2200" dirty="0" smtClean="0">
                <a:latin typeface="Arial" charset="0"/>
                <a:cs typeface="+mn-cs"/>
              </a:rPr>
              <a:t>is when the cell is actually dividing its chromosomes and cytoplasm. </a:t>
            </a:r>
            <a:r>
              <a:rPr lang="en-US" sz="2200" b="1" dirty="0" smtClean="0">
                <a:latin typeface="Arial" charset="0"/>
                <a:cs typeface="+mn-cs"/>
              </a:rPr>
              <a:t>Consists of Mitosis and Cytokinesis. </a:t>
            </a:r>
            <a:endParaRPr lang="en-US" sz="2200" b="1" dirty="0">
              <a:latin typeface="Arial" charset="0"/>
              <a:cs typeface="+mn-cs"/>
            </a:endParaRPr>
          </a:p>
          <a:p>
            <a:pPr marL="990600" lvl="1" indent="-533400" eaLnBrk="1" hangingPunct="1">
              <a:buFont typeface="Wingdings" charset="0"/>
              <a:buAutoNum type="arabicParenR"/>
              <a:defRPr/>
            </a:pPr>
            <a:endParaRPr lang="en-US" sz="22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latin typeface="Times New Roman" charset="0"/>
                <a:cs typeface="+mj-cs"/>
              </a:rPr>
              <a:t>Interphase</a:t>
            </a: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Interphase can be long, but the actual cell division is quick.</a:t>
            </a:r>
          </a:p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Interphase: G</a:t>
            </a:r>
            <a:r>
              <a:rPr lang="en-US" sz="2400" baseline="-25000" dirty="0">
                <a:latin typeface="Arial" charset="0"/>
                <a:cs typeface="+mn-cs"/>
              </a:rPr>
              <a:t>1</a:t>
            </a:r>
            <a:r>
              <a:rPr lang="en-US" sz="2400" dirty="0">
                <a:latin typeface="Arial" charset="0"/>
                <a:cs typeface="+mn-cs"/>
              </a:rPr>
              <a:t>, S, and G</a:t>
            </a:r>
            <a:r>
              <a:rPr lang="en-US" sz="2400" baseline="-25000" dirty="0">
                <a:latin typeface="Arial" charset="0"/>
                <a:cs typeface="+mn-cs"/>
              </a:rPr>
              <a:t>2</a:t>
            </a:r>
            <a:r>
              <a:rPr lang="en-US" sz="2400" dirty="0">
                <a:latin typeface="Arial" charset="0"/>
                <a:cs typeface="+mn-cs"/>
              </a:rPr>
              <a:t>   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</a:rPr>
              <a:t>G</a:t>
            </a:r>
            <a:r>
              <a:rPr lang="en-US" sz="2200" baseline="-25000" dirty="0">
                <a:latin typeface="Arial" charset="0"/>
              </a:rPr>
              <a:t>1</a:t>
            </a:r>
            <a:r>
              <a:rPr lang="en-US" sz="2200" dirty="0">
                <a:latin typeface="Arial" charset="0"/>
              </a:rPr>
              <a:t> phase: cell does most of its growing in size and 		               synthesizes (makes) new proteins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</a:rPr>
              <a:t>S phase: chromosomes are replicated, DNA  	              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200" dirty="0">
                <a:latin typeface="Arial" charset="0"/>
              </a:rPr>
              <a:t>                   synthesis occurs, key proteins are 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200" dirty="0">
                <a:latin typeface="Arial" charset="0"/>
              </a:rPr>
              <a:t>                   synthesized, and cell is committed to enter</a:t>
            </a:r>
          </a:p>
          <a:p>
            <a:pPr lvl="1" eaLnBrk="1" hangingPunct="1">
              <a:buFont typeface="Wingdings" charset="0"/>
              <a:buNone/>
              <a:defRPr/>
            </a:pPr>
            <a:r>
              <a:rPr lang="en-US" sz="2200" dirty="0">
                <a:latin typeface="Arial" charset="0"/>
              </a:rPr>
              <a:t>                   mitosis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</a:rPr>
              <a:t>G</a:t>
            </a:r>
            <a:r>
              <a:rPr lang="en-US" sz="2200" baseline="-25000" dirty="0">
                <a:latin typeface="Arial" charset="0"/>
              </a:rPr>
              <a:t>2</a:t>
            </a:r>
            <a:r>
              <a:rPr lang="en-US" sz="2200" dirty="0">
                <a:latin typeface="Arial" charset="0"/>
              </a:rPr>
              <a:t> phase: after DNA replication, usually the shortest of  	               the three parts, cell is now ready to divide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Key Concepts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Cell Cycle</a:t>
            </a: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Interphase</a:t>
            </a: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Mitosis</a:t>
            </a: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Cytokinesis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8229600" cy="2971800"/>
          </a:xfrm>
        </p:spPr>
        <p:txBody>
          <a:bodyPr/>
          <a:lstStyle/>
          <a:p>
            <a:r>
              <a:rPr lang="en-US" dirty="0" smtClean="0"/>
              <a:t>Sometimes a cell will </a:t>
            </a:r>
            <a:r>
              <a:rPr lang="en-US" dirty="0" smtClean="0">
                <a:solidFill>
                  <a:srgbClr val="FF0000"/>
                </a:solidFill>
              </a:rPr>
              <a:t>exit </a:t>
            </a:r>
            <a:r>
              <a:rPr lang="en-US" dirty="0" smtClean="0"/>
              <a:t>the cell cycle, usually from G</a:t>
            </a:r>
            <a:r>
              <a:rPr lang="en-US" baseline="-25000" dirty="0" smtClean="0"/>
              <a:t>1</a:t>
            </a:r>
            <a:r>
              <a:rPr lang="en-US" dirty="0" smtClean="0"/>
              <a:t> phase and enter what is known as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. In this phase, cells are </a:t>
            </a:r>
            <a:r>
              <a:rPr lang="en-US" dirty="0" smtClean="0">
                <a:solidFill>
                  <a:srgbClr val="FF0000"/>
                </a:solidFill>
              </a:rPr>
              <a:t>alive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active</a:t>
            </a:r>
            <a:r>
              <a:rPr lang="en-US" dirty="0" smtClean="0"/>
              <a:t>, but will not continue on to eventually divide. Cells like heart muscle, eye and brain. If damaged, they cannot be replaced.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810000"/>
            <a:ext cx="3776819" cy="284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8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charset="0"/>
                <a:cs typeface="+mj-cs"/>
              </a:rPr>
              <a:t>Mitotic Phase (M-Phase)</a:t>
            </a:r>
            <a:endParaRPr lang="en-US" dirty="0">
              <a:latin typeface="Times New Roman" charset="0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Mitosis and Cytokinesis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4 </a:t>
            </a:r>
            <a:r>
              <a:rPr lang="en-US" dirty="0">
                <a:latin typeface="Arial" charset="0"/>
                <a:cs typeface="+mn-cs"/>
              </a:rPr>
              <a:t>phases of mitosis: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Prophase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Metaphase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Anaphase</a:t>
            </a:r>
          </a:p>
          <a:p>
            <a:pPr lvl="1" eaLnBrk="1" hangingPunct="1">
              <a:defRPr/>
            </a:pPr>
            <a:r>
              <a:rPr lang="en-US" dirty="0" err="1">
                <a:solidFill>
                  <a:srgbClr val="FF0000"/>
                </a:solidFill>
                <a:latin typeface="Arial" charset="0"/>
              </a:rPr>
              <a:t>Telophase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May last a few minutes or several days</a:t>
            </a:r>
            <a:r>
              <a:rPr lang="en-US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 smtClean="0">
                <a:latin typeface="Arial" charset="0"/>
                <a:cs typeface="+mn-cs"/>
              </a:rPr>
              <a:t>Results in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+mn-cs"/>
              </a:rPr>
              <a:t>GENETICALLY IDENTICAL</a:t>
            </a:r>
            <a:r>
              <a:rPr lang="en-US" dirty="0" smtClean="0">
                <a:latin typeface="Arial" charset="0"/>
                <a:cs typeface="+mn-cs"/>
              </a:rPr>
              <a:t> cells.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latin typeface="Arial" charset="0"/>
                <a:cs typeface="+mn-cs"/>
              </a:rPr>
              <a:t>NOT</a:t>
            </a:r>
            <a:r>
              <a:rPr lang="en-US" dirty="0" smtClean="0">
                <a:latin typeface="Arial" charset="0"/>
                <a:cs typeface="+mn-cs"/>
              </a:rPr>
              <a:t> in prokaryotes (no nucleus)</a:t>
            </a: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4852"/>
            <a:ext cx="5715000" cy="6691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Mitosis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772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  <a:cs typeface="+mn-cs"/>
              </a:rPr>
              <a:t>Prophase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First and longest </a:t>
            </a:r>
            <a:r>
              <a:rPr lang="en-US" dirty="0" smtClean="0">
                <a:latin typeface="Arial" charset="0"/>
              </a:rPr>
              <a:t>phase of mitosis</a:t>
            </a:r>
            <a:endParaRPr lang="en-US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Takes 50-60% of the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Chromosomes become visible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Centrioles separate to opposite sides of nucleus.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" charset="0"/>
              </a:rPr>
              <a:t>Centrioles lie in centrosome and help organize the spindle which helps separate the chromosomes.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90600"/>
            <a:ext cx="8510318" cy="4445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29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early_late_prophase1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Mitosis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Metaphase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2</a:t>
            </a:r>
            <a:r>
              <a:rPr lang="en-US" baseline="30000">
                <a:latin typeface="Arial" charset="0"/>
              </a:rPr>
              <a:t>nd</a:t>
            </a:r>
            <a:r>
              <a:rPr lang="en-US">
                <a:latin typeface="Arial" charset="0"/>
              </a:rPr>
              <a:t> phase of mitosis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Chromosomes line up across the center of the cell.</a:t>
            </a:r>
          </a:p>
          <a:p>
            <a:pPr lvl="1" eaLnBrk="1" hangingPunct="1">
              <a:defRPr/>
            </a:pPr>
            <a:r>
              <a:rPr lang="en-US">
                <a:latin typeface="Arial" charset="0"/>
              </a:rPr>
              <a:t>Microtubules connect centromeres to poles of the </a:t>
            </a:r>
            <a:r>
              <a:rPr lang="en-US" b="1" u="sng">
                <a:latin typeface="Arial" charset="0"/>
              </a:rPr>
              <a:t>spindle</a:t>
            </a:r>
            <a:r>
              <a:rPr lang="en-US">
                <a:latin typeface="Arial" charset="0"/>
              </a:rPr>
              <a:t> </a:t>
            </a:r>
            <a:r>
              <a:rPr lang="en-US" b="1" u="sng">
                <a:latin typeface="Arial" charset="0"/>
              </a:rPr>
              <a:t>fibers</a:t>
            </a:r>
            <a:r>
              <a:rPr lang="en-US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4537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924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 descr="metaphase1_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Mitosis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  <a:cs typeface="+mn-cs"/>
              </a:rPr>
              <a:t>Anaphase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3</a:t>
            </a:r>
            <a:r>
              <a:rPr lang="en-US" baseline="30000">
                <a:latin typeface="Arial" charset="0"/>
              </a:rPr>
              <a:t>rd</a:t>
            </a:r>
            <a:r>
              <a:rPr lang="en-US">
                <a:latin typeface="Arial" charset="0"/>
              </a:rPr>
              <a:t> phase of mitosis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Centromeres separate allowing sister chromatids to separate and become individual chromosomes.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Chromosomes move apart until they have separated into 2 groups near the poles of the spindle.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latin typeface="Arial" charset="0"/>
              </a:rPr>
              <a:t>Ends when the chromosomes stop moving.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It is essential for you to know…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The cell cycle is a repeated pattern of growth and division that occurs in eukaryotic cells.</a:t>
            </a: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>
                <a:latin typeface="Arial" charset="0"/>
                <a:cs typeface="+mn-cs"/>
              </a:rPr>
              <a:t>The cell cycle has three phases: Interphase, Mitosis, and Cytokinesis</a:t>
            </a:r>
          </a:p>
          <a:p>
            <a:pPr eaLnBrk="1" hangingPunct="1">
              <a:defRPr/>
            </a:pPr>
            <a:endParaRPr lang="en-US">
              <a:latin typeface="Arial" charset="0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8229600" cy="4299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96843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anaphase_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Mitosis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latin typeface="Arial" charset="0"/>
                <a:cs typeface="+mn-cs"/>
              </a:rPr>
              <a:t>Telophase</a:t>
            </a:r>
            <a:endParaRPr lang="en-US" sz="2400" dirty="0">
              <a:latin typeface="Arial" charset="0"/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4</a:t>
            </a:r>
            <a:r>
              <a:rPr lang="en-US" sz="2800" baseline="30000" dirty="0">
                <a:latin typeface="Arial" charset="0"/>
              </a:rPr>
              <a:t>th</a:t>
            </a:r>
            <a:r>
              <a:rPr lang="en-US" sz="2800" dirty="0">
                <a:latin typeface="Arial" charset="0"/>
              </a:rPr>
              <a:t> phase of mitosis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Chromosomes disperse into a tangle of dense material.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Nuclear envelope reforms around each cluster of chromosomes.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Spindle begins to break apart.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Nucleolus becomes visible in each daughter nucleus.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Arial" charset="0"/>
              </a:rPr>
              <a:t>Mitosis is complete.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0600"/>
            <a:ext cx="7848600" cy="4918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1150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telophase2_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mi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Cytokinesis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7772400" cy="3048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In animal cells, the cell membrane is </a:t>
            </a:r>
            <a:r>
              <a:rPr lang="en-US" dirty="0" smtClean="0">
                <a:latin typeface="Arial" charset="0"/>
                <a:cs typeface="+mn-cs"/>
              </a:rPr>
              <a:t>pinched inward, forming a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+mn-cs"/>
              </a:rPr>
              <a:t>cleavage furrow</a:t>
            </a:r>
            <a:r>
              <a:rPr lang="en-US" dirty="0" smtClean="0">
                <a:latin typeface="Arial" charset="0"/>
                <a:cs typeface="+mn-cs"/>
              </a:rPr>
              <a:t>.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In plants, a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+mn-cs"/>
              </a:rPr>
              <a:t>cell plate </a:t>
            </a:r>
            <a:r>
              <a:rPr lang="en-US" dirty="0">
                <a:latin typeface="Arial" charset="0"/>
                <a:cs typeface="+mn-cs"/>
              </a:rPr>
              <a:t>forms midway between the nuclei which gradually develops into a cell wall.</a:t>
            </a:r>
          </a:p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8600"/>
            <a:ext cx="6400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7924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figure-09-10a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60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cs typeface="+mj-cs"/>
            </a:endParaRPr>
          </a:p>
        </p:txBody>
      </p:sp>
      <p:pic>
        <p:nvPicPr>
          <p:cNvPr id="47106" name="Picture 5" descr="telophase3_p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Times New Roman" charset="0"/>
                <a:cs typeface="+mj-cs"/>
              </a:rPr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7772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latin typeface="Arial" charset="0"/>
              </a:rPr>
              <a:t>Describe</a:t>
            </a:r>
            <a:r>
              <a:rPr lang="en-US" dirty="0">
                <a:latin typeface="Arial" charset="0"/>
              </a:rPr>
              <a:t> how cell division solves the problems of cell growth.</a:t>
            </a:r>
          </a:p>
          <a:p>
            <a:pPr eaLnBrk="1" hangingPunct="1">
              <a:defRPr/>
            </a:pPr>
            <a:endParaRPr lang="en-US" b="1" i="1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latin typeface="Arial" charset="0"/>
                <a:cs typeface="+mn-cs"/>
              </a:rPr>
              <a:t>Describe</a:t>
            </a:r>
            <a:r>
              <a:rPr lang="en-US" dirty="0" smtClean="0">
                <a:latin typeface="Arial" charset="0"/>
                <a:cs typeface="+mn-cs"/>
              </a:rPr>
              <a:t> </a:t>
            </a:r>
            <a:r>
              <a:rPr lang="en-US" dirty="0">
                <a:latin typeface="Arial" charset="0"/>
                <a:cs typeface="+mn-cs"/>
              </a:rPr>
              <a:t>the structure of a chromosome in both a prokaryote and a eukaryote</a:t>
            </a:r>
            <a:r>
              <a:rPr lang="en-US" dirty="0" smtClean="0">
                <a:latin typeface="Arial" charset="0"/>
                <a:cs typeface="+mn-cs"/>
              </a:rPr>
              <a:t>.</a:t>
            </a:r>
            <a:endParaRPr lang="en-US" b="1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b="1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b="1" i="1" dirty="0">
                <a:latin typeface="Arial" charset="0"/>
                <a:cs typeface="+mn-cs"/>
              </a:rPr>
              <a:t>Name and Describe</a:t>
            </a:r>
            <a:r>
              <a:rPr lang="en-US" dirty="0">
                <a:latin typeface="Arial" charset="0"/>
                <a:cs typeface="+mn-cs"/>
              </a:rPr>
              <a:t> the main events of the cell cycle</a:t>
            </a:r>
            <a:r>
              <a:rPr lang="en-US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b="1" i="1" dirty="0" smtClean="0">
                <a:latin typeface="Arial" charset="0"/>
                <a:cs typeface="+mn-cs"/>
              </a:rPr>
              <a:t>Compare</a:t>
            </a:r>
            <a:r>
              <a:rPr lang="en-US" dirty="0" smtClean="0">
                <a:latin typeface="Arial" charset="0"/>
                <a:cs typeface="+mn-cs"/>
              </a:rPr>
              <a:t> cell division in a prokaryote and a eukaryote. </a:t>
            </a:r>
            <a:endParaRPr lang="en-US" dirty="0">
              <a:latin typeface="Arial" charset="0"/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>
                <a:latin typeface="Times New Roman" charset="0"/>
                <a:cs typeface="+mj-cs"/>
              </a:rPr>
              <a:t>Cell Division in Prokaryotes</a:t>
            </a:r>
            <a:br>
              <a:rPr lang="en-US" sz="3800" dirty="0">
                <a:latin typeface="Times New Roman" charset="0"/>
                <a:cs typeface="+mj-cs"/>
              </a:rPr>
            </a:b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Binary fission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</a:rPr>
              <a:t>The prokaryotic cells DNA is copied and the cell splits into two cells. </a:t>
            </a:r>
          </a:p>
          <a:p>
            <a:pPr lvl="1" eaLnBrk="1" hangingPunct="1">
              <a:defRPr/>
            </a:pPr>
            <a:r>
              <a:rPr lang="en-US" sz="2200" dirty="0">
                <a:latin typeface="Arial" charset="0"/>
              </a:rPr>
              <a:t>The </a:t>
            </a:r>
            <a:r>
              <a:rPr lang="ja-JP" altLang="en-US" sz="2200" dirty="0">
                <a:latin typeface="Arial" charset="0"/>
              </a:rPr>
              <a:t>“</a:t>
            </a:r>
            <a:r>
              <a:rPr lang="en-US" sz="2200" dirty="0">
                <a:latin typeface="Arial" charset="0"/>
              </a:rPr>
              <a:t>offspring</a:t>
            </a:r>
            <a:r>
              <a:rPr lang="ja-JP" altLang="en-US" sz="2200" dirty="0">
                <a:latin typeface="Arial" charset="0"/>
              </a:rPr>
              <a:t>”</a:t>
            </a:r>
            <a:r>
              <a:rPr lang="en-US" sz="2200" dirty="0">
                <a:latin typeface="Arial" charset="0"/>
              </a:rPr>
              <a:t> is a genetic copy of the </a:t>
            </a:r>
            <a:r>
              <a:rPr lang="ja-JP" altLang="en-US" sz="2200" dirty="0">
                <a:latin typeface="Arial" charset="0"/>
              </a:rPr>
              <a:t>“</a:t>
            </a:r>
            <a:r>
              <a:rPr lang="en-US" sz="2200" dirty="0">
                <a:latin typeface="Arial" charset="0"/>
              </a:rPr>
              <a:t>parent</a:t>
            </a:r>
            <a:r>
              <a:rPr lang="ja-JP" altLang="en-US" sz="2200" dirty="0">
                <a:latin typeface="Arial" charset="0"/>
              </a:rPr>
              <a:t>”</a:t>
            </a:r>
            <a:r>
              <a:rPr lang="en-US" sz="2200" dirty="0">
                <a:latin typeface="Arial" charset="0"/>
              </a:rPr>
              <a:t>.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>
              <a:latin typeface="Arial" charset="0"/>
              <a:cs typeface="+mn-cs"/>
            </a:endParaRPr>
          </a:p>
        </p:txBody>
      </p:sp>
      <p:pic>
        <p:nvPicPr>
          <p:cNvPr id="25604" name="Picture 6" descr="binfi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318000" cy="533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60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05000"/>
            <a:ext cx="5943600" cy="442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3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biologycorner.com/resources/onionmitosis.jp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0370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>
                <a:latin typeface="Times New Roman" charset="0"/>
                <a:cs typeface="+mj-cs"/>
              </a:rPr>
              <a:t>Vocabulary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Cell cycle</a:t>
            </a:r>
          </a:p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Mitosis</a:t>
            </a:r>
          </a:p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Cytokinesis</a:t>
            </a:r>
          </a:p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Chromosome</a:t>
            </a:r>
          </a:p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Histone</a:t>
            </a:r>
          </a:p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Chromatin</a:t>
            </a:r>
          </a:p>
          <a:p>
            <a:pPr marL="514350" indent="-514350" eaLnBrk="1" hangingPunct="1">
              <a:buFont typeface="Times New Roman" charset="0"/>
              <a:buAutoNum type="arabicPeriod"/>
              <a:defRPr/>
            </a:pPr>
            <a:r>
              <a:rPr lang="en-US">
                <a:latin typeface="Arial" charset="0"/>
                <a:cs typeface="+mn-cs"/>
              </a:rPr>
              <a:t>Chromatid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en-US" dirty="0" smtClean="0">
                <a:ea typeface="+mn-ea"/>
                <a:cs typeface="+mn-cs"/>
              </a:rPr>
              <a:t>Centromere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en-US" dirty="0" smtClean="0">
                <a:ea typeface="+mn-ea"/>
                <a:cs typeface="+mn-cs"/>
              </a:rPr>
              <a:t>Telomere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en-US" dirty="0" smtClean="0">
                <a:ea typeface="+mn-ea"/>
                <a:cs typeface="+mn-cs"/>
              </a:rPr>
              <a:t>Prophase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en-US" dirty="0" smtClean="0">
                <a:ea typeface="+mn-ea"/>
                <a:cs typeface="+mn-cs"/>
              </a:rPr>
              <a:t>Metaphase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en-US" dirty="0" smtClean="0">
                <a:ea typeface="+mn-ea"/>
                <a:cs typeface="+mn-cs"/>
              </a:rPr>
              <a:t>Anaphase</a:t>
            </a:r>
          </a:p>
          <a:p>
            <a:pPr marL="514350" indent="-514350" eaLnBrk="1" hangingPunct="1">
              <a:buFont typeface="+mj-lt"/>
              <a:buAutoNum type="arabicPeriod" startAt="8"/>
              <a:defRPr/>
            </a:pPr>
            <a:r>
              <a:rPr lang="en-US" dirty="0" err="1" smtClean="0">
                <a:ea typeface="+mn-ea"/>
                <a:cs typeface="+mn-cs"/>
              </a:rPr>
              <a:t>Telophase</a:t>
            </a:r>
            <a:endParaRPr lang="en-US" dirty="0" smtClean="0">
              <a:ea typeface="+mn-ea"/>
              <a:cs typeface="+mn-cs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charset="0"/>
                <a:cs typeface="+mj-cs"/>
              </a:rPr>
              <a:t>Why do cells not grow forever?</a:t>
            </a:r>
            <a:endParaRPr lang="en-US" dirty="0">
              <a:latin typeface="Times New Roman" charset="0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cs typeface="+mn-cs"/>
              </a:rPr>
              <a:t>Living things grow by producing more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cells</a:t>
            </a:r>
            <a:r>
              <a:rPr lang="en-US" sz="2400" dirty="0">
                <a:latin typeface="Arial" charset="0"/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Arial" charset="0"/>
                <a:cs typeface="+mn-cs"/>
              </a:rPr>
              <a:t>Cells do not grow indefinitely: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</a:rPr>
              <a:t>DNA 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overload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>
                <a:latin typeface="Arial" charset="0"/>
              </a:rPr>
              <a:t>Too many demands on the DNA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>
                <a:latin typeface="Arial" charset="0"/>
              </a:rPr>
              <a:t>Problems exchanging </a:t>
            </a:r>
            <a:r>
              <a:rPr lang="en-US" sz="2200" dirty="0">
                <a:solidFill>
                  <a:srgbClr val="FF0000"/>
                </a:solidFill>
                <a:latin typeface="Arial" charset="0"/>
              </a:rPr>
              <a:t>materials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>
                <a:latin typeface="Arial" charset="0"/>
              </a:rPr>
              <a:t>Surface area determines the rate at which food, oxygen, and water enter a cell and wastes leave a cell.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100" dirty="0">
                <a:latin typeface="Arial" charset="0"/>
              </a:rPr>
              <a:t>The rate at which food and oxygen are used up and wastes produced is determined by the volume of the cell.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en-US" sz="21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imes New Roman" charset="0"/>
                <a:cs typeface="+mj-cs"/>
              </a:rPr>
              <a:t>The Solution</a:t>
            </a:r>
            <a:endParaRPr lang="en-US" dirty="0">
              <a:latin typeface="Times New Roman" charset="0"/>
              <a:cs typeface="+mj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Cells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+mn-cs"/>
              </a:rPr>
              <a:t>divide</a:t>
            </a:r>
            <a:r>
              <a:rPr lang="en-US" dirty="0">
                <a:latin typeface="Arial" charset="0"/>
                <a:cs typeface="+mn-cs"/>
              </a:rPr>
              <a:t> rather than grow indefinitely.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Cells divide to become 2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daughter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cells before it becomes too large.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This is called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cell division</a:t>
            </a:r>
            <a:r>
              <a:rPr lang="en-US" dirty="0">
                <a:latin typeface="Arial" charset="0"/>
              </a:rPr>
              <a:t>.</a:t>
            </a:r>
          </a:p>
          <a:p>
            <a:pPr lvl="1" eaLnBrk="1" hangingPunct="1">
              <a:defRPr/>
            </a:pPr>
            <a:r>
              <a:rPr lang="en-US" dirty="0">
                <a:latin typeface="Arial" charset="0"/>
              </a:rPr>
              <a:t>1</a:t>
            </a:r>
            <a:r>
              <a:rPr lang="en-US" baseline="30000" dirty="0">
                <a:latin typeface="Arial" charset="0"/>
              </a:rPr>
              <a:t>st</a:t>
            </a:r>
            <a:r>
              <a:rPr lang="en-US" dirty="0">
                <a:latin typeface="Arial" charset="0"/>
              </a:rPr>
              <a:t> the cell replicates, or copies, its </a:t>
            </a:r>
            <a:r>
              <a:rPr lang="en-US" dirty="0">
                <a:solidFill>
                  <a:srgbClr val="FF0000"/>
                </a:solidFill>
                <a:latin typeface="Arial" charset="0"/>
              </a:rPr>
              <a:t>DNA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Each daughter cell gets a complete set of DNA</a:t>
            </a: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Each daughter cell has an increased ratio of SA to Volume for efficient exchange of materials.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latin typeface="Times New Roman" charset="0"/>
                <a:cs typeface="+mj-cs"/>
              </a:rPr>
              <a:t>Chromosomes</a:t>
            </a: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886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Genetic info is carried by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+mn-cs"/>
              </a:rPr>
              <a:t>chromosomes</a:t>
            </a:r>
            <a:r>
              <a:rPr lang="en-US" dirty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US" dirty="0">
                <a:latin typeface="Arial" charset="0"/>
                <a:cs typeface="+mn-cs"/>
              </a:rPr>
              <a:t>Chromosomes are made up of DNA and protein.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</a:rPr>
              <a:t>Histones</a:t>
            </a:r>
            <a:r>
              <a:rPr lang="en-US" dirty="0">
                <a:latin typeface="Arial" charset="0"/>
              </a:rPr>
              <a:t> are the proteins that help maintain the shape of the chromosome.</a:t>
            </a:r>
            <a:endParaRPr lang="en-US" b="1" u="sng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676400"/>
            <a:ext cx="3280168" cy="447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54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800" dirty="0" smtClean="0">
                <a:latin typeface="Times New Roman" charset="0"/>
                <a:cs typeface="+mj-cs"/>
              </a:rPr>
              <a:t>Chromosomes</a:t>
            </a:r>
            <a:endParaRPr lang="en-US" sz="3800" dirty="0">
              <a:latin typeface="Times New Roman" charset="0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7772400" cy="2743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Arial" charset="0"/>
                <a:cs typeface="+mn-cs"/>
              </a:rPr>
              <a:t>Chromosomes are usually only visible during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+mn-cs"/>
              </a:rPr>
              <a:t>cell division</a:t>
            </a:r>
            <a:r>
              <a:rPr lang="en-US" sz="2400" dirty="0">
                <a:latin typeface="Arial" charset="0"/>
                <a:cs typeface="+mn-cs"/>
              </a:rPr>
              <a:t>.  They condense into compact, visible structures</a:t>
            </a:r>
            <a:r>
              <a:rPr lang="en-US" sz="2400" dirty="0" smtClean="0">
                <a:latin typeface="Arial" charset="0"/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  <a:cs typeface="+mn-cs"/>
              </a:rPr>
              <a:t>NOT present in prokaryotes – no nucleus nor as much DNA needed. </a:t>
            </a:r>
            <a:endParaRPr lang="en-US" sz="24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en-US" sz="2400" dirty="0">
              <a:latin typeface="Arial" charset="0"/>
              <a:cs typeface="+mn-cs"/>
            </a:endParaRPr>
          </a:p>
          <a:p>
            <a:pPr marL="457200" lvl="1" indent="0" eaLnBrk="1" hangingPunct="1">
              <a:buFont typeface="Wingdings" charset="0"/>
              <a:buNone/>
              <a:defRPr/>
            </a:pPr>
            <a:endParaRPr lang="en-US" sz="22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114800"/>
            <a:ext cx="4572000" cy="239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642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455</TotalTime>
  <Words>1014</Words>
  <Application>Microsoft Macintosh PowerPoint</Application>
  <PresentationFormat>On-screen Show (4:3)</PresentationFormat>
  <Paragraphs>163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Layers</vt:lpstr>
      <vt:lpstr>The Cell Cycle</vt:lpstr>
      <vt:lpstr>Key Concepts</vt:lpstr>
      <vt:lpstr>It is essential for you to know…</vt:lpstr>
      <vt:lpstr>Objectives</vt:lpstr>
      <vt:lpstr>Vocabulary</vt:lpstr>
      <vt:lpstr>Why do cells not grow forever?</vt:lpstr>
      <vt:lpstr>The Solution</vt:lpstr>
      <vt:lpstr>Chromosomes</vt:lpstr>
      <vt:lpstr>Chromosomes</vt:lpstr>
      <vt:lpstr>Chromosomes</vt:lpstr>
      <vt:lpstr>PowerPoint Presentation</vt:lpstr>
      <vt:lpstr>Chromosomes</vt:lpstr>
      <vt:lpstr>PowerPoint Presentation</vt:lpstr>
      <vt:lpstr>Chromosomes </vt:lpstr>
      <vt:lpstr>Chromosomes </vt:lpstr>
      <vt:lpstr>Diploid vs. Haploid</vt:lpstr>
      <vt:lpstr>The Cell Cycle and Mitosis </vt:lpstr>
      <vt:lpstr>PowerPoint Presentation</vt:lpstr>
      <vt:lpstr>Interphase</vt:lpstr>
      <vt:lpstr>Interphase</vt:lpstr>
      <vt:lpstr>Mitotic Phase (M-Phase)</vt:lpstr>
      <vt:lpstr>PowerPoint Presentation</vt:lpstr>
      <vt:lpstr>Mitosis</vt:lpstr>
      <vt:lpstr>PowerPoint Presentation</vt:lpstr>
      <vt:lpstr>PowerPoint Presentation</vt:lpstr>
      <vt:lpstr>Mitosis</vt:lpstr>
      <vt:lpstr>PowerPoint Presentation</vt:lpstr>
      <vt:lpstr>PowerPoint Presentation</vt:lpstr>
      <vt:lpstr>Mitosis</vt:lpstr>
      <vt:lpstr>PowerPoint Presentation</vt:lpstr>
      <vt:lpstr>PowerPoint Presentation</vt:lpstr>
      <vt:lpstr>Mitosis</vt:lpstr>
      <vt:lpstr>PowerPoint Presentation</vt:lpstr>
      <vt:lpstr>PowerPoint Presentation</vt:lpstr>
      <vt:lpstr>PowerPoint Presentation</vt:lpstr>
      <vt:lpstr>Cytokinesis</vt:lpstr>
      <vt:lpstr>PowerPoint Presentation</vt:lpstr>
      <vt:lpstr>PowerPoint Presentation</vt:lpstr>
      <vt:lpstr>PowerPoint Presentation</vt:lpstr>
      <vt:lpstr>Cell Division in Prokaryotes </vt:lpstr>
      <vt:lpstr>PowerPoint Presentation</vt:lpstr>
      <vt:lpstr>PowerPoint Presentation</vt:lpstr>
    </vt:vector>
  </TitlesOfParts>
  <Company>Rock Hill School District 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Cells</dc:title>
  <dc:creator>RH3</dc:creator>
  <cp:lastModifiedBy>RH3 RH3</cp:lastModifiedBy>
  <cp:revision>24</cp:revision>
  <dcterms:created xsi:type="dcterms:W3CDTF">2007-09-24T00:07:37Z</dcterms:created>
  <dcterms:modified xsi:type="dcterms:W3CDTF">2014-08-04T17:44:35Z</dcterms:modified>
</cp:coreProperties>
</file>