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7B15-1043-4C72-8EE9-14BF370391A0}" type="datetimeFigureOut">
              <a:rPr lang="es-ES_tradnl" smtClean="0"/>
              <a:t>17/10/2012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8A2C-9387-4DCA-99CE-2D00ABCAD0F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1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B8A2C-9387-4DCA-99CE-2D00ABCAD0FB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71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7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6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8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3E5F6-618E-43EE-83C4-E516E82894BE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3D37-C97C-460B-8C17-03B88B074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6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sdmiramar.edu/fgarces/zCourse/All_Year/Ch100_OL/aMy_FileLec/04OL_LecNotes_Ch100/06_ChemRxnStoic/601_ChemicalRxn/601_ChemRxn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5400"/>
            <a:ext cx="6477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38100"/>
            <a:ext cx="8458200" cy="1543050"/>
          </a:xfrm>
        </p:spPr>
        <p:txBody>
          <a:bodyPr/>
          <a:lstStyle/>
          <a:p>
            <a:pPr algn="l"/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" y="3886200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What is a chemical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reaction?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http://faculty.sdmiramar.edu/fgarces/zCourse/All_Year/Ch100_OL/aMy_FileLec/04OL_LecNotes_Ch100/06_ChemRxnStoic/601_ChemicalRxn/601_ChemRxn.htm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Ag(</a:t>
            </a:r>
            <a:r>
              <a:rPr lang="en-US" dirty="0" err="1" smtClean="0"/>
              <a:t>cr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S(g)</a:t>
            </a:r>
            <a:r>
              <a:rPr lang="en-US" dirty="0" smtClean="0">
                <a:sym typeface="Wingdings" pitchFamily="2" charset="2"/>
              </a:rPr>
              <a:t> Ag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S(</a:t>
            </a:r>
            <a:r>
              <a:rPr lang="en-US" dirty="0" err="1" smtClean="0">
                <a:sym typeface="Wingdings" pitchFamily="2" charset="2"/>
              </a:rPr>
              <a:t>cr</a:t>
            </a:r>
            <a:r>
              <a:rPr lang="en-US" dirty="0" smtClean="0">
                <a:sym typeface="Wingdings" pitchFamily="2" charset="2"/>
              </a:rPr>
              <a:t>)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(g)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How did 1atom of silver become 2?</a:t>
            </a:r>
          </a:p>
          <a:p>
            <a:r>
              <a:rPr lang="en-US" dirty="0" smtClean="0">
                <a:sym typeface="Wingdings" pitchFamily="2" charset="2"/>
              </a:rPr>
              <a:t>****** Remember*********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Matter is never created or destroyed in a </a:t>
            </a:r>
            <a:r>
              <a:rPr lang="en-US" dirty="0" err="1" smtClean="0">
                <a:sym typeface="Wingdings" pitchFamily="2" charset="2"/>
              </a:rPr>
              <a:t>rxn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Equations must be balanced so it shows a true picture of what takes place in the </a:t>
            </a:r>
            <a:r>
              <a:rPr lang="en-US" dirty="0" err="1" smtClean="0">
                <a:sym typeface="Wingdings" pitchFamily="2" charset="2"/>
              </a:rPr>
              <a:t>rxn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Chemical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Has the same # of atoms of each element on both sides of the equation.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NEVER change subscripts to balance</a:t>
            </a:r>
          </a:p>
          <a:p>
            <a:pPr marL="514350" indent="-514350">
              <a:buAutoNum type="arabicPeriod"/>
            </a:pPr>
            <a:r>
              <a:rPr lang="en-US" dirty="0" smtClean="0"/>
              <a:t>Place </a:t>
            </a:r>
            <a:r>
              <a:rPr lang="en-US" b="1" dirty="0" smtClean="0"/>
              <a:t>Coefficients</a:t>
            </a:r>
            <a:r>
              <a:rPr lang="en-US" dirty="0" smtClean="0"/>
              <a:t> to the left of formula so that there are equal amts.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Balance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place line in front of compound to show where </a:t>
            </a:r>
            <a:r>
              <a:rPr lang="en-US" dirty="0" err="1" smtClean="0"/>
              <a:t>coeffients</a:t>
            </a:r>
            <a:r>
              <a:rPr lang="en-US" dirty="0" smtClean="0"/>
              <a:t>  will go.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line separating P from R.</a:t>
            </a:r>
          </a:p>
          <a:p>
            <a:pPr marL="514350" indent="-514350">
              <a:buAutoNum type="arabicPeriod"/>
            </a:pPr>
            <a:r>
              <a:rPr lang="en-US" dirty="0" smtClean="0"/>
              <a:t>ID and count all elements and atoms</a:t>
            </a:r>
          </a:p>
          <a:p>
            <a:pPr marL="514350" indent="-514350">
              <a:buAutoNum type="arabicPeriod"/>
            </a:pPr>
            <a:r>
              <a:rPr lang="en-US" dirty="0" smtClean="0"/>
              <a:t>Add coefficients until balanced.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Each time you change one, change 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Chemical </a:t>
            </a:r>
            <a:r>
              <a:rPr lang="en-US" dirty="0" err="1" smtClean="0"/>
              <a:t>Rxns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Synthesis</a:t>
            </a:r>
            <a:r>
              <a:rPr lang="en-US" dirty="0" smtClean="0"/>
              <a:t> – 2 or more substance combines to form another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A + B </a:t>
            </a:r>
            <a:r>
              <a:rPr lang="en-US" dirty="0" smtClean="0">
                <a:sym typeface="Wingdings" pitchFamily="2" charset="2"/>
              </a:rPr>
              <a:t> AB		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514350" indent="-457200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Decomposition</a:t>
            </a:r>
            <a:r>
              <a:rPr lang="en-US" dirty="0" smtClean="0">
                <a:sym typeface="Wingdings" pitchFamily="2" charset="2"/>
              </a:rPr>
              <a:t> – one sub breaks down into its parts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AB  A + B		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 2H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663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943600" cy="6705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Single displacement </a:t>
            </a:r>
            <a:r>
              <a:rPr lang="en-US" dirty="0" smtClean="0"/>
              <a:t>– when one element replaces another element in a compound.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A+ BC</a:t>
            </a:r>
            <a:r>
              <a:rPr lang="en-US" dirty="0" smtClean="0">
                <a:sym typeface="Wingdings" pitchFamily="2" charset="2"/>
              </a:rPr>
              <a:t> AC + B</a:t>
            </a:r>
          </a:p>
          <a:p>
            <a:pPr marL="0" indent="0" algn="ctr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Cu + 2AgNO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 Cu(NO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+2Ag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Double displacement </a:t>
            </a:r>
            <a:r>
              <a:rPr lang="en-US" dirty="0" smtClean="0">
                <a:sym typeface="Wingdings" pitchFamily="2" charset="2"/>
              </a:rPr>
              <a:t>–when the positive ion of one reaction replaces the positive ion of the other to form 2 new compounds</a:t>
            </a:r>
          </a:p>
          <a:p>
            <a:pPr marL="457200" lvl="1" indent="0" algn="ctr">
              <a:buNone/>
            </a:pPr>
            <a:r>
              <a:rPr lang="en-US" dirty="0" smtClean="0">
                <a:sym typeface="Wingdings" pitchFamily="2" charset="2"/>
              </a:rPr>
              <a:t>AB + CD  AD+ CB</a:t>
            </a:r>
          </a:p>
          <a:p>
            <a:pPr marL="457200" lvl="1" indent="0" algn="ctr">
              <a:buNone/>
            </a:pPr>
            <a:r>
              <a:rPr lang="en-US" dirty="0" smtClean="0">
                <a:sym typeface="Wingdings" pitchFamily="2" charset="2"/>
              </a:rPr>
              <a:t>Ba 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K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SO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 BaSO</a:t>
            </a:r>
            <a:r>
              <a:rPr lang="en-US" baseline="-25000" dirty="0" smtClean="0">
                <a:sym typeface="Wingdings" pitchFamily="2" charset="2"/>
              </a:rPr>
              <a:t>4</a:t>
            </a:r>
            <a:r>
              <a:rPr lang="en-US" dirty="0" smtClean="0">
                <a:sym typeface="Wingdings" pitchFamily="2" charset="2"/>
              </a:rPr>
              <a:t> + 2KNO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endParaRPr lang="en-US" baseline="-25000" dirty="0"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095500"/>
            <a:ext cx="29908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114139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Precipitate</a:t>
            </a:r>
            <a:r>
              <a:rPr lang="en-US" sz="2800" dirty="0" smtClean="0"/>
              <a:t> – DD </a:t>
            </a:r>
            <a:r>
              <a:rPr lang="en-US" sz="2800" dirty="0" err="1" smtClean="0"/>
              <a:t>rxn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4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smtClean="0"/>
          </a:p>
          <a:p>
            <a:pPr marL="0" indent="0">
              <a:buNone/>
            </a:pPr>
            <a:endParaRPr lang="es-ES_trad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6875462" cy="568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-18143"/>
            <a:ext cx="8229600" cy="1417638"/>
          </a:xfrm>
        </p:spPr>
        <p:txBody>
          <a:bodyPr/>
          <a:lstStyle/>
          <a:p>
            <a:r>
              <a:rPr lang="en-US" dirty="0" smtClean="0"/>
              <a:t>21.4 energy exchanges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 numCol="2"/>
          <a:lstStyle/>
          <a:p>
            <a:r>
              <a:rPr lang="en-US" dirty="0" smtClean="0"/>
              <a:t>All chem. </a:t>
            </a:r>
            <a:r>
              <a:rPr lang="en-US" dirty="0" err="1" smtClean="0"/>
              <a:t>rxns</a:t>
            </a:r>
            <a:r>
              <a:rPr lang="en-US" dirty="0" smtClean="0"/>
              <a:t> release or absorb energy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Endothermic</a:t>
            </a:r>
            <a:r>
              <a:rPr lang="en-US" dirty="0" smtClean="0"/>
              <a:t> – absorbs energy, takes energy to break bonds.  Gets cooler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Exothermic</a:t>
            </a:r>
            <a:r>
              <a:rPr lang="en-US" dirty="0" smtClean="0"/>
              <a:t> – releases energy, </a:t>
            </a:r>
            <a:r>
              <a:rPr lang="en-US" dirty="0" smtClean="0"/>
              <a:t>gets hot, light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98" y="2667000"/>
            <a:ext cx="383490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52043"/>
            <a:ext cx="2095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53034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98" y="1066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Catalyst</a:t>
            </a:r>
            <a:r>
              <a:rPr lang="en-US" dirty="0" smtClean="0"/>
              <a:t> – speeds up a chemical </a:t>
            </a:r>
            <a:r>
              <a:rPr lang="en-US" dirty="0" err="1" smtClean="0"/>
              <a:t>rxn</a:t>
            </a:r>
            <a:endParaRPr lang="en-US" dirty="0" smtClean="0"/>
          </a:p>
          <a:p>
            <a:pPr lvl="1"/>
            <a:r>
              <a:rPr lang="en-US" dirty="0" smtClean="0"/>
              <a:t>Does not alter actual </a:t>
            </a:r>
            <a:r>
              <a:rPr lang="en-US" dirty="0" err="1" smtClean="0"/>
              <a:t>rxn</a:t>
            </a:r>
            <a:endParaRPr lang="en-US" dirty="0" smtClean="0"/>
          </a:p>
          <a:p>
            <a:pPr lvl="1"/>
            <a:r>
              <a:rPr lang="en-US" dirty="0" smtClean="0"/>
              <a:t>Can occur at lower temp</a:t>
            </a:r>
          </a:p>
          <a:p>
            <a:pPr lvl="1"/>
            <a:r>
              <a:rPr lang="en-US" dirty="0" smtClean="0"/>
              <a:t>Can happen at a raster </a:t>
            </a:r>
            <a:r>
              <a:rPr lang="en-US" dirty="0" smtClean="0"/>
              <a:t>rate.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Inhibitors</a:t>
            </a:r>
            <a:r>
              <a:rPr lang="en-US" dirty="0" smtClean="0"/>
              <a:t> </a:t>
            </a:r>
            <a:r>
              <a:rPr lang="en-US" dirty="0" smtClean="0"/>
              <a:t>–substances added to slow the rate of </a:t>
            </a:r>
            <a:r>
              <a:rPr lang="en-US" dirty="0" err="1" smtClean="0"/>
              <a:t>rxns</a:t>
            </a:r>
            <a:r>
              <a:rPr lang="en-US" dirty="0" smtClean="0"/>
              <a:t>.  Preservatives, citric acids. 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Neither affect the </a:t>
            </a:r>
            <a:r>
              <a:rPr lang="en-US" dirty="0" err="1" smtClean="0">
                <a:solidFill>
                  <a:srgbClr val="FF0000"/>
                </a:solidFill>
              </a:rPr>
              <a:t>amt</a:t>
            </a:r>
            <a:r>
              <a:rPr lang="en-US" dirty="0" smtClean="0">
                <a:solidFill>
                  <a:srgbClr val="FF0000"/>
                </a:solidFill>
              </a:rPr>
              <a:t> of product, just the rate of the product.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8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a </a:t>
            </a:r>
            <a:r>
              <a:rPr lang="en-US" dirty="0" err="1" smtClean="0"/>
              <a:t>rxn</a:t>
            </a:r>
            <a:r>
              <a:rPr lang="en-US" dirty="0" smtClean="0"/>
              <a:t> in which 1or more substances are changed to new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Reactant</a:t>
            </a:r>
            <a:r>
              <a:rPr lang="en-US" dirty="0" smtClean="0"/>
              <a:t> –what goes 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Product</a:t>
            </a:r>
            <a:r>
              <a:rPr lang="en-US" dirty="0" smtClean="0"/>
              <a:t> – what comes out</a:t>
            </a:r>
          </a:p>
          <a:p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C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 + 6O</a:t>
            </a:r>
            <a:r>
              <a:rPr lang="en-US" baseline="-25000" dirty="0" smtClean="0">
                <a:sym typeface="Wingdings" pitchFamily="2" charset="2"/>
              </a:rPr>
              <a:t>2</a:t>
            </a:r>
            <a:endParaRPr lang="en-US" baseline="-25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8" y="2590800"/>
            <a:ext cx="3199932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54483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Matter is not created or destroyed, but it is conserved. </a:t>
            </a:r>
          </a:p>
          <a:p>
            <a:r>
              <a:rPr lang="en-US" dirty="0" smtClean="0"/>
              <a:t>Burning of a log</a:t>
            </a:r>
          </a:p>
          <a:p>
            <a:r>
              <a:rPr lang="en-US" dirty="0" smtClean="0"/>
              <a:t>What goes in must come out.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449657"/>
            <a:ext cx="2590801" cy="340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4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7437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9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chemical </a:t>
            </a:r>
            <a:r>
              <a:rPr lang="en-US" dirty="0" err="1" smtClean="0"/>
              <a:t>rxn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Coefficient-</a:t>
            </a:r>
            <a:r>
              <a:rPr lang="en-US" dirty="0" smtClean="0"/>
              <a:t> represent the relative </a:t>
            </a:r>
            <a:r>
              <a:rPr lang="en-US" dirty="0" err="1" smtClean="0"/>
              <a:t>amt</a:t>
            </a:r>
            <a:r>
              <a:rPr lang="en-US" dirty="0" smtClean="0"/>
              <a:t> of substances taking part in a </a:t>
            </a:r>
            <a:r>
              <a:rPr lang="en-US" dirty="0" err="1" smtClean="0"/>
              <a:t>rxn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36900"/>
            <a:ext cx="4267200" cy="312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Comic Sans MS, Times, Arial, sans-serif"/>
              </a:rPr>
              <a:t>C</a:t>
            </a:r>
            <a:r>
              <a:rPr lang="pt-BR" baseline="-25000" dirty="0" smtClean="0">
                <a:latin typeface="Comic Sans MS, Times, Arial, sans-serif"/>
              </a:rPr>
              <a:t>3</a:t>
            </a:r>
            <a:r>
              <a:rPr lang="pt-BR" dirty="0" smtClean="0">
                <a:latin typeface="Comic Sans MS, Times, Arial, sans-serif"/>
              </a:rPr>
              <a:t>H</a:t>
            </a:r>
            <a:r>
              <a:rPr lang="pt-BR" baseline="-25000" dirty="0" smtClean="0">
                <a:latin typeface="Comic Sans MS, Times, Arial, sans-serif"/>
              </a:rPr>
              <a:t>8</a:t>
            </a:r>
            <a:r>
              <a:rPr lang="pt-BR" dirty="0" smtClean="0">
                <a:latin typeface="Comic Sans MS, Times, Arial, sans-serif"/>
              </a:rPr>
              <a:t> </a:t>
            </a:r>
            <a:r>
              <a:rPr lang="pt-BR" dirty="0">
                <a:latin typeface="Comic Sans MS, Times, Arial, sans-serif"/>
              </a:rPr>
              <a:t>(g) + 5 O</a:t>
            </a:r>
            <a:r>
              <a:rPr lang="pt-BR" baseline="-25000" dirty="0">
                <a:latin typeface="Comic Sans MS, Times, Arial, sans-serif"/>
              </a:rPr>
              <a:t>2</a:t>
            </a:r>
            <a:r>
              <a:rPr lang="pt-BR" dirty="0">
                <a:latin typeface="Comic Sans MS, Times, Arial, sans-serif"/>
              </a:rPr>
              <a:t> (g) 3 CO</a:t>
            </a:r>
            <a:r>
              <a:rPr lang="pt-BR" baseline="-25000" dirty="0">
                <a:latin typeface="Comic Sans MS, Times, Arial, sans-serif"/>
              </a:rPr>
              <a:t>2</a:t>
            </a:r>
            <a:r>
              <a:rPr lang="pt-BR" dirty="0">
                <a:latin typeface="Comic Sans MS, Times, Arial, sans-serif"/>
              </a:rPr>
              <a:t> (g) + 4 H</a:t>
            </a:r>
            <a:r>
              <a:rPr lang="pt-BR" baseline="-25000" dirty="0">
                <a:latin typeface="Comic Sans MS, Times, Arial, sans-serif"/>
              </a:rPr>
              <a:t>2</a:t>
            </a:r>
            <a:r>
              <a:rPr lang="pt-BR" dirty="0">
                <a:latin typeface="Comic Sans MS, Times, Arial, sans-serif"/>
              </a:rPr>
              <a:t>O (g) </a:t>
            </a:r>
            <a:endParaRPr lang="pt-BR" dirty="0" smtClean="0">
              <a:latin typeface="Comic Sans MS, Times, Arial, sans-serif"/>
            </a:endParaRPr>
          </a:p>
          <a:p>
            <a:pPr marL="0" indent="0">
              <a:buNone/>
            </a:pPr>
            <a:endParaRPr lang="pt-BR" dirty="0">
              <a:latin typeface="Comic Sans MS, Times, Arial, sans-serif"/>
            </a:endParaRPr>
          </a:p>
          <a:p>
            <a:pPr marL="0" indent="0">
              <a:buNone/>
            </a:pPr>
            <a:r>
              <a:rPr lang="pt-BR" dirty="0"/>
              <a:t>Ca</a:t>
            </a:r>
            <a:r>
              <a:rPr lang="pt-BR" baseline="-25000" dirty="0"/>
              <a:t>3</a:t>
            </a:r>
            <a:r>
              <a:rPr lang="pt-BR" dirty="0"/>
              <a:t>(PO</a:t>
            </a:r>
            <a:r>
              <a:rPr lang="pt-BR" baseline="-25000" dirty="0"/>
              <a:t>4</a:t>
            </a:r>
            <a:r>
              <a:rPr lang="pt-BR" dirty="0"/>
              <a:t>)</a:t>
            </a:r>
            <a:r>
              <a:rPr lang="pt-BR" baseline="-25000" dirty="0"/>
              <a:t>2</a:t>
            </a:r>
            <a:r>
              <a:rPr lang="pt-BR" dirty="0"/>
              <a:t> (s) + H</a:t>
            </a:r>
            <a:r>
              <a:rPr lang="pt-BR" baseline="-25000" dirty="0"/>
              <a:t>2</a:t>
            </a:r>
            <a:r>
              <a:rPr lang="pt-BR" dirty="0"/>
              <a:t>SO</a:t>
            </a:r>
            <a:r>
              <a:rPr lang="pt-BR" baseline="-25000" dirty="0"/>
              <a:t>4</a:t>
            </a:r>
            <a:r>
              <a:rPr lang="pt-BR" dirty="0"/>
              <a:t> (aq) CaSO</a:t>
            </a:r>
            <a:r>
              <a:rPr lang="pt-BR" baseline="-25000" dirty="0"/>
              <a:t>4</a:t>
            </a:r>
            <a:r>
              <a:rPr lang="pt-BR" dirty="0"/>
              <a:t> (s) + H</a:t>
            </a:r>
            <a:r>
              <a:rPr lang="pt-BR" baseline="-25000" dirty="0"/>
              <a:t>3</a:t>
            </a:r>
            <a:r>
              <a:rPr lang="pt-BR" dirty="0"/>
              <a:t>PO</a:t>
            </a:r>
            <a:r>
              <a:rPr lang="pt-BR" baseline="-25000" dirty="0"/>
              <a:t>4</a:t>
            </a:r>
            <a:r>
              <a:rPr lang="pt-BR" dirty="0"/>
              <a:t> (aq)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5086350" cy="366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Pb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)(</a:t>
            </a:r>
            <a:r>
              <a:rPr lang="en-US" dirty="0" err="1" smtClean="0"/>
              <a:t>aq</a:t>
            </a:r>
            <a:r>
              <a:rPr lang="en-US" dirty="0" smtClean="0"/>
              <a:t>) + 2KI(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PbI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cr</a:t>
            </a:r>
            <a:r>
              <a:rPr lang="en-US" dirty="0" smtClean="0">
                <a:sym typeface="Wingdings" pitchFamily="2" charset="2"/>
              </a:rPr>
              <a:t>) + 2KNO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aq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 smtClean="0">
                <a:sym typeface="Wingdings" pitchFamily="2" charset="2"/>
              </a:rPr>
              <a:t>PbI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is in what state?</a:t>
            </a:r>
          </a:p>
          <a:p>
            <a:pPr marL="514350" indent="-514350">
              <a:buAutoNum type="arabicPeriod"/>
            </a:pPr>
            <a:r>
              <a:rPr lang="en-US" dirty="0" smtClean="0">
                <a:sym typeface="Wingdings" pitchFamily="2" charset="2"/>
              </a:rPr>
              <a:t>2KI </a:t>
            </a:r>
            <a:r>
              <a:rPr lang="en-US" dirty="0" err="1" smtClean="0">
                <a:sym typeface="Wingdings" pitchFamily="2" charset="2"/>
              </a:rPr>
              <a:t>si</a:t>
            </a:r>
            <a:r>
              <a:rPr lang="en-US" dirty="0" smtClean="0">
                <a:sym typeface="Wingdings" pitchFamily="2" charset="2"/>
              </a:rPr>
              <a:t> made up of how many atoms?</a:t>
            </a:r>
          </a:p>
          <a:p>
            <a:pPr marL="514350" indent="-514350">
              <a:buAutoNum type="arabicPeriod"/>
            </a:pPr>
            <a:r>
              <a:rPr lang="en-US" dirty="0" smtClean="0">
                <a:sym typeface="Wingdings" pitchFamily="2" charset="2"/>
              </a:rPr>
              <a:t>List all the products.</a:t>
            </a:r>
          </a:p>
          <a:p>
            <a:pPr marL="514350" indent="-514350">
              <a:buAutoNum type="arabicPeriod"/>
            </a:pPr>
            <a:r>
              <a:rPr lang="en-US" dirty="0" smtClean="0">
                <a:sym typeface="Wingdings" pitchFamily="2" charset="2"/>
              </a:rPr>
              <a:t>List all </a:t>
            </a:r>
            <a:r>
              <a:rPr lang="en-US" smtClean="0">
                <a:sym typeface="Wingdings" pitchFamily="2" charset="2"/>
              </a:rPr>
              <a:t>the reactants.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out the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Mg metal will react with </a:t>
            </a:r>
            <a:r>
              <a:rPr lang="en-US" dirty="0" err="1" smtClean="0"/>
              <a:t>HCl</a:t>
            </a:r>
            <a:r>
              <a:rPr lang="en-US" dirty="0" smtClean="0"/>
              <a:t>, to produce magnesium chloride, and diatomic hydrogen.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the number of atoms of each element present.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2C</a:t>
            </a:r>
            <a:r>
              <a:rPr lang="en-US" baseline="-25000" dirty="0" smtClean="0"/>
              <a:t>6</a:t>
            </a:r>
            <a:r>
              <a:rPr lang="en-US" dirty="0" smtClean="0"/>
              <a:t>H </a:t>
            </a:r>
            <a:r>
              <a:rPr lang="en-US" baseline="-25000" dirty="0" smtClean="0"/>
              <a:t>14</a:t>
            </a:r>
          </a:p>
          <a:p>
            <a:pPr marL="0" indent="0" algn="ctr">
              <a:buNone/>
            </a:pPr>
            <a:r>
              <a:rPr lang="en-US" dirty="0" smtClean="0"/>
              <a:t>5NaCH</a:t>
            </a:r>
            <a:r>
              <a:rPr lang="en-US" baseline="-25000" dirty="0" smtClean="0"/>
              <a:t>3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726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455</Words>
  <Application>Microsoft Office PowerPoint</Application>
  <PresentationFormat>On-screen Show (4:3)</PresentationFormat>
  <Paragraphs>72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Chemical Reactions</vt:lpstr>
      <vt:lpstr>Chem Rxns – a rxn in which 1or more substances are changed to new substances</vt:lpstr>
      <vt:lpstr>Conservation of Mass</vt:lpstr>
      <vt:lpstr>PowerPoint Presentation</vt:lpstr>
      <vt:lpstr>Describing chemical rxns</vt:lpstr>
      <vt:lpstr>PowerPoint Presentation</vt:lpstr>
      <vt:lpstr>PowerPoint Presentation</vt:lpstr>
      <vt:lpstr>Write out the equation</vt:lpstr>
      <vt:lpstr>Determine the number of atoms of each element present.</vt:lpstr>
      <vt:lpstr>PowerPoint Presentation</vt:lpstr>
      <vt:lpstr>Chemical Equations</vt:lpstr>
      <vt:lpstr>Balanced Chemical Equations</vt:lpstr>
      <vt:lpstr>Steps to Balance Equations</vt:lpstr>
      <vt:lpstr>Types of Chemical Rxns</vt:lpstr>
      <vt:lpstr>PowerPoint Presentation</vt:lpstr>
      <vt:lpstr>PowerPoint Presentation</vt:lpstr>
      <vt:lpstr>21.4 energy exchanges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creator>ssnyder@rhmail.org</dc:creator>
  <cp:lastModifiedBy>Susan Snyder</cp:lastModifiedBy>
  <cp:revision>25</cp:revision>
  <dcterms:created xsi:type="dcterms:W3CDTF">2012-10-10T12:16:09Z</dcterms:created>
  <dcterms:modified xsi:type="dcterms:W3CDTF">2012-10-17T15:09:48Z</dcterms:modified>
</cp:coreProperties>
</file>